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7212116-5650-4826-89F4-7B63534F38AA}">
  <a:tblStyle styleId="{57212116-5650-4826-89F4-7B63534F38A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203F921-4E0E-4662-90D7-8E15D7B9E560}"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latin typeface="Times New Roman"/>
                <a:ea typeface="Times New Roman"/>
                <a:cs typeface="Times New Roman"/>
                <a:sym typeface="Times New Roman"/>
              </a:rPr>
              <a:t>Good Morning, my name is Slah Yehya; and beside me are Basir Miah, Christian Pena, and Jameel Hammad. We are here today to present to you our Fluid Catalytic Cracking process design.</a:t>
            </a:r>
            <a:endParaRPr sz="1200">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d5cb3ff1b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d5cb3ff1b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latin typeface="Times New Roman"/>
                <a:ea typeface="Times New Roman"/>
                <a:cs typeface="Times New Roman"/>
                <a:sym typeface="Times New Roman"/>
              </a:rPr>
              <a:t>For the secondary distillation column, we performed a sensitivity analysis to determine the optimum feed stage location.  Here, the reboiler heating duty was allowed to vary with respect to the feed stage location.  At a feed stage location of Stage 7, the minimum reboiler heating duty is approximately 1.14 MW.  Lowering the reboiler heating duty reduced the heating utilities cost associated with the LPG/DG Splitting Tower.  The table, on the bottom right, summarizes the purity, recovery, and mass flow rate of Dry Gas and LPG exiting the tower. </a:t>
            </a: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d4de660f9d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d4de660f9d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d3dd33e673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d3dd33e67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d3dd33e673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d3dd33e673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d7291fec9e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d7291fec9e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d5cb3ff1bb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d5cb3ff1bb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Times New Roman"/>
                <a:ea typeface="Times New Roman"/>
                <a:cs typeface="Times New Roman"/>
                <a:sym typeface="Times New Roman"/>
              </a:rPr>
              <a:t>Petroleum refineries are held accountable for water, air and soil pollution all around the world. They are required by state, local, and federal environmental agencies to meet certain air quality emission limits. If we look at the map on top, we can see the huge amounts of NOx emissions are produced through the world. China holding the first place by producing around 550 million tons of NOx, following the USA with around 250 million tons. </a:t>
            </a:r>
            <a:endParaRPr>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a:solidFill>
                  <a:schemeClr val="dk1"/>
                </a:solidFill>
                <a:latin typeface="Times New Roman"/>
                <a:ea typeface="Times New Roman"/>
                <a:cs typeface="Times New Roman"/>
                <a:sym typeface="Times New Roman"/>
              </a:rPr>
              <a:t>Most of the concerns that the Environmental Protection Agency are due to the Nitric Oxide emissions into the atmosphere. In the United States refineries are forced by the EPA to lower air emissions produced from FCCU. EPA passed a law limiting the allowable nitric oxide emission to the atmosphere to be 20ppm per unit.</a:t>
            </a:r>
            <a:endParaRPr>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6cc5f5dae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d6cc5f5dae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These are the general and health hazards of FCC products, reactants and media used. Gas oil produces dangerous emissions that contributes to climate change. In addition to that we all know how oil spills contaminate land and waters and how dangerous it’s to the environments and to aquatic life. LCO and Gasoline share the same hazards, where they can also be toxic to aquatic life in a long term. It can also be fatal or cause serious injuries if not handled carefully because it’s very flammable. LPG in the other hand can be explosive if mixed with air. At high concentration it can also displace oxygen and cause suffocation. Dry gas is extremely flammable and just like LPG can cause suffocation. Finally, the Zeolite catalyst, which doesn’t have dangerous hazards unless inhaled, where it can cause respiratory irritations. </a:t>
            </a: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d5cb3ff1bb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d5cb3ff1bb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d6b64192b7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d6b64192b7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d6cc5f5dae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d6cc5f5da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d5cb3ff1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d5cb3ff1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According to the Energy Information administration there are 700 petroleum refineries worldwide, and 135 of them are in the United states. 500 of the world petroleum refineries employ Fluid Catalytic Cracking Units, processing 56,000 to 227,000 bbl per calendar day per FCC unit.</a:t>
            </a:r>
            <a:endParaRPr/>
          </a:p>
          <a:p>
            <a:pPr marL="0" lvl="0" indent="0" algn="l" rtl="0">
              <a:lnSpc>
                <a:spcPct val="115000"/>
              </a:lnSpc>
              <a:spcBef>
                <a:spcPts val="1200"/>
              </a:spcBef>
              <a:spcAft>
                <a:spcPts val="0"/>
              </a:spcAft>
              <a:buClr>
                <a:schemeClr val="dk1"/>
              </a:buClr>
              <a:buSzPts val="1100"/>
              <a:buFont typeface="Arial"/>
              <a:buNone/>
            </a:pPr>
            <a:r>
              <a:rPr lang="en"/>
              <a:t>In the petroleum field, cracking is known as the process where high boiling, high molecular weight hydrocarbon fractions of petroleum crude oils (known as gas oil) are broken down to form more valuable petroleum products. Cracking of gas oil used to originally be done by Thermal Cracking which has been mostly replaced by Catalytic Cracking because it produces more gasoline, and other products that are more valuable than those produced by thermal cracking. Fluid Catalytic cracking is key to profitability for petroleum refineries, making it one of the main primary processes in petroleum refineries. </a:t>
            </a:r>
            <a:endParaRPr/>
          </a:p>
          <a:p>
            <a:pPr marL="0" lvl="0" indent="0" algn="l" rtl="0">
              <a:lnSpc>
                <a:spcPct val="115000"/>
              </a:lnSpc>
              <a:spcBef>
                <a:spcPts val="1200"/>
              </a:spcBef>
              <a:spcAft>
                <a:spcPts val="0"/>
              </a:spcAft>
              <a:buClr>
                <a:schemeClr val="dk1"/>
              </a:buClr>
              <a:buSzPts val="1100"/>
              <a:buFont typeface="Arial"/>
              <a:buNone/>
            </a:pPr>
            <a:r>
              <a:rPr lang="en"/>
              <a:t>The Fluid Catalytic Cracking process vaporizes and breaks down the gas oil molecules to lighter and smaller molecules by contacting the pre heated gas oil at height temperature and moderate pressure with fluidized hot zeolite powdered catalyst. </a:t>
            </a:r>
            <a:endParaRPr/>
          </a:p>
          <a:p>
            <a:pPr marL="457200" lvl="0" indent="0" algn="l" rtl="0">
              <a:lnSpc>
                <a:spcPct val="115000"/>
              </a:lnSpc>
              <a:spcBef>
                <a:spcPts val="1200"/>
              </a:spcBef>
              <a:spcAft>
                <a:spcPts val="120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d6cc5f5da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d6cc5f5da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d6b64192b7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d6b64192b7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a color-coded version of the Process Flow Diagram.  All the essentials zones have been combined.    </a:t>
            </a:r>
            <a:endParaRPr/>
          </a:p>
          <a:p>
            <a:pPr marL="0" lvl="0" indent="0" algn="l" rtl="0">
              <a:spcBef>
                <a:spcPts val="0"/>
              </a:spcBef>
              <a:spcAft>
                <a:spcPts val="0"/>
              </a:spcAft>
              <a:buNone/>
            </a:pPr>
            <a:r>
              <a:rPr lang="en"/>
              <a:t>(Wait 5 seconds → Next Slide Please).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d5cb3ff1bb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d5cb3ff1bb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In Zone 1, gas oil mixes with heated zeolite catalyst and vaporizes. The catalyst particles fluidize, and the gas-solid mixture travels upward and into the riser where gas oil is catalytically converted into LCO, GLN, LPG, DG, and CK. Hydrocarbon vapors and coked catalyst emerge from the riser and are separated by a single cyclone separator. Hydrocarbon vapors flow to the main fractionator, which is located in Zone 2. Coked catalyst mixes with air (from Zone 3) and the fuel-air mixture is fed to the regenerator where coke combusts completely yielding CO/CO2-rich flue gases. Flue gases and regenerated catalyst are separated by a single cyclone separator. Flue gases flow upwards and into the CO Boiler (located in Zone 3). Lastly, regenerated catalyst circles back to complete the cycle.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d5cb3ff1bb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d5cb3ff1b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Hydrocarbon vapors (from Zone 1) are fed to the main fractionator’s base at approximately 34 kg/sec. Side stream 1 consists of 99.8 wt% gasoline flowing at approximately 18/sec, while side stream 2 consist of 98.6 wt% LCO flowing at approximately 7 kg/sec. The bottoms products contains unreacted gas oil, 4 wt% LCO, and is treated as Slurry. The overhead vapor distillate consists of 27 wt% DG and 73 wt% LPG and is further separated in the secondary distillation column. In the second tower: the vapor distillate consists of 99.9 wt% DG flowing at approx. 2 kg/sec and the liquid bottoms product consists of 99.9 wt% LPG flowing at approx. 6 kg/sec. </a:t>
            </a:r>
            <a:endParaRPr sz="1200">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200">
                <a:solidFill>
                  <a:srgbClr val="FF0000"/>
                </a:solidFill>
                <a:latin typeface="Times New Roman"/>
                <a:ea typeface="Times New Roman"/>
                <a:cs typeface="Times New Roman"/>
                <a:sym typeface="Times New Roman"/>
              </a:rPr>
              <a:t>Hydrocarbon product vapors, flowing at 34 kg/s, enter the main fractionator, through the base, and are separated into gasoline, light cycle oil, an overhead vapor distillate consisting of dry gas and liquified petroleum gas, and a bottoms product consisting of mostly unreacted gas oil. There are two liquid side streams; one side side stream withdraws gasoline-rich liquid from stage 6 (99.8 wt% gasoline at 17.8 kg/s) and the second side stream withdraws light cycle oil-rich liquid from stage 14 (98.7 wt% light cycle oil at 6.65 kg/s).  </a:t>
            </a:r>
            <a:endParaRPr sz="1200">
              <a:solidFill>
                <a:srgbClr val="FF0000"/>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200">
                <a:solidFill>
                  <a:srgbClr val="FF0000"/>
                </a:solidFill>
                <a:latin typeface="Times New Roman"/>
                <a:ea typeface="Times New Roman"/>
                <a:cs typeface="Times New Roman"/>
                <a:sym typeface="Times New Roman"/>
              </a:rPr>
              <a:t>The bottoms product consists of unreacted gas oil, light cycle oil, trace amounts of gasoline and flows at 2 kg/s (i.e., the bottoms product is considered slurry). The overheard vapor distillate flows at 8 kg/s and requires further separation (i.e., 27 wt% dry gas and 73 wt% liquified petroleum gas). A compressor is employed to pressurize the vapor distillate to an outlet pressure of 29 bar. Lastly, the compressed vapor enters a 30-stage column operating at ~29 bar where it is separated into dry gas (99.9 wt%) and liquified petroleum gas (99.9 wt%).</a:t>
            </a:r>
            <a:endParaRPr sz="1200">
              <a:solidFill>
                <a:srgbClr val="FF0000"/>
              </a:solidFill>
              <a:latin typeface="Times New Roman"/>
              <a:ea typeface="Times New Roman"/>
              <a:cs typeface="Times New Roman"/>
              <a:sym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d6b64192b7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d6b64192b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Flue gases, from Zone 1, are mixed with excess Air, at ambient conditions, to burn CO and produce gases dischargeable to the atmosphere.  Treated flue gases pass through a heater where pressurized water, flowing at 5 kg/sec, heats-up and converts to steam.  Steam functions as a heating utility, raising the temperature of fresh catalyst and atmospheric air (from 25 to 32 ºC).  Heated Air and catalyst flow to Zone 1.   </a:t>
            </a:r>
            <a:endParaRPr sz="1200">
              <a:latin typeface="Times New Roman"/>
              <a:ea typeface="Times New Roman"/>
              <a:cs typeface="Times New Roman"/>
              <a:sym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d6cca7db9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d6cca7db9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d3dd33e6f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d3dd33e6f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3dd33e6f9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3dd33e6f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d3dd33e6f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d3dd33e6f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latin typeface="Times New Roman"/>
                <a:ea typeface="Times New Roman"/>
                <a:cs typeface="Times New Roman"/>
                <a:sym typeface="Times New Roman"/>
              </a:rPr>
              <a:t>We know that GO has a boiling range between</a:t>
            </a:r>
            <a:r>
              <a:rPr lang="en" sz="1800" b="1">
                <a:solidFill>
                  <a:schemeClr val="dk1"/>
                </a:solidFill>
                <a:latin typeface="Times New Roman"/>
                <a:ea typeface="Times New Roman"/>
                <a:cs typeface="Times New Roman"/>
                <a:sym typeface="Times New Roman"/>
              </a:rPr>
              <a:t> 330 - 550 ºC.  </a:t>
            </a:r>
            <a:r>
              <a:rPr lang="en" sz="1800">
                <a:solidFill>
                  <a:schemeClr val="dk1"/>
                </a:solidFill>
                <a:latin typeface="Times New Roman"/>
                <a:ea typeface="Times New Roman"/>
                <a:cs typeface="Times New Roman"/>
                <a:sym typeface="Times New Roman"/>
              </a:rPr>
              <a:t>In addition, we’re considering </a:t>
            </a:r>
            <a:r>
              <a:rPr lang="en" sz="1800" b="1">
                <a:solidFill>
                  <a:schemeClr val="dk1"/>
                </a:solidFill>
                <a:latin typeface="Times New Roman"/>
                <a:ea typeface="Times New Roman"/>
                <a:cs typeface="Times New Roman"/>
                <a:sym typeface="Times New Roman"/>
              </a:rPr>
              <a:t>long, straight-chain alkanes</a:t>
            </a:r>
            <a:r>
              <a:rPr lang="en" sz="1800">
                <a:solidFill>
                  <a:schemeClr val="dk1"/>
                </a:solidFill>
                <a:latin typeface="Times New Roman"/>
                <a:ea typeface="Times New Roman"/>
                <a:cs typeface="Times New Roman"/>
                <a:sym typeface="Times New Roman"/>
              </a:rPr>
              <a:t> (i.e., n-alkanes).  One more thing: gas oil has a molecular weight </a:t>
            </a:r>
            <a:r>
              <a:rPr lang="en" sz="1800" b="1">
                <a:solidFill>
                  <a:schemeClr val="dk1"/>
                </a:solidFill>
                <a:latin typeface="Times New Roman"/>
                <a:ea typeface="Times New Roman"/>
                <a:cs typeface="Times New Roman"/>
                <a:sym typeface="Times New Roman"/>
              </a:rPr>
              <a:t>~ 400 g/mol</a:t>
            </a:r>
            <a:r>
              <a:rPr lang="en" sz="1800">
                <a:solidFill>
                  <a:schemeClr val="dk1"/>
                </a:solidFill>
                <a:latin typeface="Times New Roman"/>
                <a:ea typeface="Times New Roman"/>
                <a:cs typeface="Times New Roman"/>
                <a:sym typeface="Times New Roman"/>
              </a:rPr>
              <a:t>.  We read a paper where someone used </a:t>
            </a:r>
            <a:r>
              <a:rPr lang="en" sz="1800" b="1">
                <a:solidFill>
                  <a:schemeClr val="dk1"/>
                </a:solidFill>
                <a:latin typeface="Times New Roman"/>
                <a:ea typeface="Times New Roman"/>
                <a:cs typeface="Times New Roman"/>
                <a:sym typeface="Times New Roman"/>
              </a:rPr>
              <a:t>N-Octacosane</a:t>
            </a:r>
            <a:r>
              <a:rPr lang="en" sz="1800">
                <a:solidFill>
                  <a:schemeClr val="dk1"/>
                </a:solidFill>
                <a:latin typeface="Times New Roman"/>
                <a:ea typeface="Times New Roman"/>
                <a:cs typeface="Times New Roman"/>
                <a:sym typeface="Times New Roman"/>
              </a:rPr>
              <a:t> (C</a:t>
            </a:r>
            <a:r>
              <a:rPr lang="en" sz="1800" baseline="-25000">
                <a:solidFill>
                  <a:schemeClr val="dk1"/>
                </a:solidFill>
                <a:latin typeface="Times New Roman"/>
                <a:ea typeface="Times New Roman"/>
                <a:cs typeface="Times New Roman"/>
                <a:sym typeface="Times New Roman"/>
              </a:rPr>
              <a:t>28</a:t>
            </a:r>
            <a:r>
              <a:rPr lang="en" sz="1800">
                <a:solidFill>
                  <a:schemeClr val="dk1"/>
                </a:solidFill>
                <a:latin typeface="Times New Roman"/>
                <a:ea typeface="Times New Roman"/>
                <a:cs typeface="Times New Roman"/>
                <a:sym typeface="Times New Roman"/>
              </a:rPr>
              <a:t>H</a:t>
            </a:r>
            <a:r>
              <a:rPr lang="en" sz="1800" baseline="-25000">
                <a:solidFill>
                  <a:schemeClr val="dk1"/>
                </a:solidFill>
                <a:latin typeface="Times New Roman"/>
                <a:ea typeface="Times New Roman"/>
                <a:cs typeface="Times New Roman"/>
                <a:sym typeface="Times New Roman"/>
              </a:rPr>
              <a:t>58</a:t>
            </a:r>
            <a:r>
              <a:rPr lang="en" sz="1800">
                <a:solidFill>
                  <a:schemeClr val="dk1"/>
                </a:solidFill>
                <a:latin typeface="Times New Roman"/>
                <a:ea typeface="Times New Roman"/>
                <a:cs typeface="Times New Roman"/>
                <a:sym typeface="Times New Roman"/>
              </a:rPr>
              <a:t>).  This compound has a normal boiling point ~ 430 ºC and a molecular weight of 394 g/mol.  Okay, so we have our gas oil.  What about LCO?  LCO has a boiling range between 221 - 354 ºC.  We’ve read papers where C</a:t>
            </a:r>
            <a:r>
              <a:rPr lang="en" sz="1800" baseline="-25000">
                <a:solidFill>
                  <a:schemeClr val="dk1"/>
                </a:solidFill>
                <a:latin typeface="Times New Roman"/>
                <a:ea typeface="Times New Roman"/>
                <a:cs typeface="Times New Roman"/>
                <a:sym typeface="Times New Roman"/>
              </a:rPr>
              <a:t>14 </a:t>
            </a:r>
            <a:r>
              <a:rPr lang="en" sz="1800">
                <a:solidFill>
                  <a:schemeClr val="dk1"/>
                </a:solidFill>
                <a:latin typeface="Times New Roman"/>
                <a:ea typeface="Times New Roman"/>
                <a:cs typeface="Times New Roman"/>
                <a:sym typeface="Times New Roman"/>
              </a:rPr>
              <a:t>was used.  So, we chose…. </a:t>
            </a:r>
            <a:r>
              <a:rPr lang="en" sz="1800" b="1">
                <a:solidFill>
                  <a:schemeClr val="dk1"/>
                </a:solidFill>
                <a:latin typeface="Times New Roman"/>
                <a:ea typeface="Times New Roman"/>
                <a:cs typeface="Times New Roman"/>
                <a:sym typeface="Times New Roman"/>
              </a:rPr>
              <a:t>N-Tetradecane</a:t>
            </a:r>
            <a:r>
              <a:rPr lang="en" sz="1800">
                <a:solidFill>
                  <a:schemeClr val="dk1"/>
                </a:solidFill>
                <a:latin typeface="Times New Roman"/>
                <a:ea typeface="Times New Roman"/>
                <a:cs typeface="Times New Roman"/>
                <a:sym typeface="Times New Roman"/>
              </a:rPr>
              <a: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d3dd33e6f9_3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d3dd33e6f9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d5cb3ff1b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d5cb3ff1b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Times New Roman"/>
                <a:ea typeface="Times New Roman"/>
                <a:cs typeface="Times New Roman"/>
                <a:sym typeface="Times New Roman"/>
              </a:rPr>
              <a:t>Here’s is zone-by-zone breakdown of the overall process.</a:t>
            </a:r>
            <a:endParaRPr sz="12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200" dirty="0">
              <a:solidFill>
                <a:srgbClr val="0000FF"/>
              </a:solidFill>
              <a:latin typeface="Times New Roman"/>
              <a:ea typeface="Times New Roman"/>
              <a:cs typeface="Times New Roman"/>
              <a:sym typeface="Times New Roman"/>
            </a:endParaRPr>
          </a:p>
          <a:p>
            <a:pPr marL="0" lvl="0" indent="0" algn="l" rtl="0">
              <a:spcBef>
                <a:spcPts val="0"/>
              </a:spcBef>
              <a:spcAft>
                <a:spcPts val="0"/>
              </a:spcAft>
              <a:buNone/>
            </a:pPr>
            <a:r>
              <a:rPr lang="en" sz="1200" dirty="0">
                <a:solidFill>
                  <a:srgbClr val="0000FF"/>
                </a:solidFill>
                <a:latin typeface="Times New Roman"/>
                <a:ea typeface="Times New Roman"/>
                <a:cs typeface="Times New Roman"/>
                <a:sym typeface="Times New Roman"/>
              </a:rPr>
              <a:t>In Zone 1, gas oil is fed at 37 kg/s and mixes with hot regenerated catalyst, flowing at 236 kg/s.  Gas oil converts to hydrocarbon product vapors and coke.  Hydrocarbon vapors, flowing at 34 kg/s, enter the </a:t>
            </a:r>
            <a:r>
              <a:rPr lang="en" sz="1200" dirty="0">
                <a:solidFill>
                  <a:schemeClr val="dk2"/>
                </a:solidFill>
                <a:latin typeface="Times New Roman"/>
                <a:ea typeface="Times New Roman"/>
                <a:cs typeface="Times New Roman"/>
                <a:sym typeface="Times New Roman"/>
              </a:rPr>
              <a:t>Product Separation and Purification</a:t>
            </a:r>
            <a:r>
              <a:rPr lang="en" sz="1200" dirty="0">
                <a:solidFill>
                  <a:srgbClr val="0000FF"/>
                </a:solidFill>
                <a:latin typeface="Times New Roman"/>
                <a:ea typeface="Times New Roman"/>
                <a:cs typeface="Times New Roman"/>
                <a:sym typeface="Times New Roman"/>
              </a:rPr>
              <a:t> </a:t>
            </a:r>
            <a:r>
              <a:rPr lang="en" sz="1200" dirty="0">
                <a:solidFill>
                  <a:schemeClr val="dk2"/>
                </a:solidFill>
                <a:latin typeface="Times New Roman"/>
                <a:ea typeface="Times New Roman"/>
                <a:cs typeface="Times New Roman"/>
                <a:sym typeface="Times New Roman"/>
              </a:rPr>
              <a:t>Zone</a:t>
            </a:r>
            <a:r>
              <a:rPr lang="en" sz="1200" dirty="0">
                <a:solidFill>
                  <a:srgbClr val="0000FF"/>
                </a:solidFill>
                <a:latin typeface="Times New Roman"/>
                <a:ea typeface="Times New Roman"/>
                <a:cs typeface="Times New Roman"/>
                <a:sym typeface="Times New Roman"/>
              </a:rPr>
              <a:t> (</a:t>
            </a:r>
            <a:r>
              <a:rPr lang="en" sz="1200" dirty="0">
                <a:solidFill>
                  <a:schemeClr val="dk2"/>
                </a:solidFill>
                <a:latin typeface="Times New Roman"/>
                <a:ea typeface="Times New Roman"/>
                <a:cs typeface="Times New Roman"/>
                <a:sym typeface="Times New Roman"/>
              </a:rPr>
              <a:t>Zone #2)</a:t>
            </a:r>
            <a:r>
              <a:rPr lang="en" sz="1200" dirty="0">
                <a:solidFill>
                  <a:srgbClr val="0000FF"/>
                </a:solidFill>
                <a:latin typeface="Times New Roman"/>
                <a:ea typeface="Times New Roman"/>
                <a:cs typeface="Times New Roman"/>
                <a:sym typeface="Times New Roman"/>
              </a:rPr>
              <a:t> to be separated into various petroleum products.  238 kg/s of coked catalyst mixes with air (</a:t>
            </a:r>
            <a:r>
              <a:rPr lang="en" sz="1200" dirty="0">
                <a:solidFill>
                  <a:srgbClr val="FF0000"/>
                </a:solidFill>
                <a:latin typeface="Times New Roman"/>
                <a:ea typeface="Times New Roman"/>
                <a:cs typeface="Times New Roman"/>
                <a:sym typeface="Times New Roman"/>
              </a:rPr>
              <a:t>which arrives from Zone 3</a:t>
            </a:r>
            <a:r>
              <a:rPr lang="en" sz="1200" dirty="0">
                <a:solidFill>
                  <a:srgbClr val="0000FF"/>
                </a:solidFill>
                <a:latin typeface="Times New Roman"/>
                <a:ea typeface="Times New Roman"/>
                <a:cs typeface="Times New Roman"/>
                <a:sym typeface="Times New Roman"/>
              </a:rPr>
              <a:t>).  Coke combusts yielding 26 kg/s of hot flue gases.  Flue gases flow to the </a:t>
            </a:r>
            <a:r>
              <a:rPr lang="en" sz="1200" dirty="0">
                <a:solidFill>
                  <a:srgbClr val="FF0000"/>
                </a:solidFill>
                <a:latin typeface="Times New Roman"/>
                <a:ea typeface="Times New Roman"/>
                <a:cs typeface="Times New Roman"/>
                <a:sym typeface="Times New Roman"/>
              </a:rPr>
              <a:t>Flue Gas Treatment and Heat Recovery Zone </a:t>
            </a:r>
            <a:r>
              <a:rPr lang="en" sz="1200" dirty="0">
                <a:solidFill>
                  <a:srgbClr val="0000FF"/>
                </a:solidFill>
                <a:latin typeface="Times New Roman"/>
                <a:ea typeface="Times New Roman"/>
                <a:cs typeface="Times New Roman"/>
                <a:sym typeface="Times New Roman"/>
              </a:rPr>
              <a:t>(</a:t>
            </a:r>
            <a:r>
              <a:rPr lang="en" sz="1200" dirty="0">
                <a:solidFill>
                  <a:srgbClr val="FF0000"/>
                </a:solidFill>
                <a:latin typeface="Times New Roman"/>
                <a:ea typeface="Times New Roman"/>
                <a:cs typeface="Times New Roman"/>
                <a:sym typeface="Times New Roman"/>
              </a:rPr>
              <a:t>Zone #3</a:t>
            </a:r>
            <a:r>
              <a:rPr lang="en" sz="1200" dirty="0">
                <a:solidFill>
                  <a:srgbClr val="0000FF"/>
                </a:solidFill>
                <a:latin typeface="Times New Roman"/>
                <a:ea typeface="Times New Roman"/>
                <a:cs typeface="Times New Roman"/>
                <a:sym typeface="Times New Roman"/>
              </a:rPr>
              <a:t>).  Regenerated catalyst circles back to continue the cycle.  Catalyst is both purged and added at a rate of 1 kg/s.</a:t>
            </a:r>
            <a:endParaRPr sz="1200" dirty="0">
              <a:solidFill>
                <a:srgbClr val="0000FF"/>
              </a:solidFill>
              <a:latin typeface="Times New Roman"/>
              <a:ea typeface="Times New Roman"/>
              <a:cs typeface="Times New Roman"/>
              <a:sym typeface="Times New Roman"/>
            </a:endParaRPr>
          </a:p>
          <a:p>
            <a:pPr marL="0" lvl="0" indent="0" algn="l" rtl="0">
              <a:spcBef>
                <a:spcPts val="0"/>
              </a:spcBef>
              <a:spcAft>
                <a:spcPts val="0"/>
              </a:spcAft>
              <a:buNone/>
            </a:pPr>
            <a:endParaRPr sz="1200" dirty="0">
              <a:solidFill>
                <a:srgbClr val="0000FF"/>
              </a:solidFill>
              <a:latin typeface="Times New Roman"/>
              <a:ea typeface="Times New Roman"/>
              <a:cs typeface="Times New Roman"/>
              <a:sym typeface="Times New Roman"/>
            </a:endParaRPr>
          </a:p>
          <a:p>
            <a:pPr marL="0" lvl="0" indent="0" algn="l" rtl="0">
              <a:spcBef>
                <a:spcPts val="0"/>
              </a:spcBef>
              <a:spcAft>
                <a:spcPts val="0"/>
              </a:spcAft>
              <a:buNone/>
            </a:pPr>
            <a:r>
              <a:rPr lang="en" sz="1200" dirty="0">
                <a:solidFill>
                  <a:schemeClr val="dk2"/>
                </a:solidFill>
                <a:latin typeface="Times New Roman"/>
                <a:ea typeface="Times New Roman"/>
                <a:cs typeface="Times New Roman"/>
                <a:sym typeface="Times New Roman"/>
              </a:rPr>
              <a:t>Gasoline and LCO are withdrawn from Zone 2 at approx. 18  and 7 kg/s, respectively.  DG and LPG emerge from Zone 2 at approx. 2 and 6 kg/s, respectively.  Slurry leaves Zone 2 at approx. 2 kg/s.  </a:t>
            </a:r>
            <a:endParaRPr sz="1200" dirty="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endParaRPr sz="1200" dirty="0">
              <a:solidFill>
                <a:srgbClr val="FF0000"/>
              </a:solidFill>
              <a:latin typeface="Times New Roman"/>
              <a:ea typeface="Times New Roman"/>
              <a:cs typeface="Times New Roman"/>
              <a:sym typeface="Times New Roman"/>
            </a:endParaRPr>
          </a:p>
          <a:p>
            <a:pPr marL="0" lvl="0" indent="0" algn="l" rtl="0">
              <a:spcBef>
                <a:spcPts val="0"/>
              </a:spcBef>
              <a:spcAft>
                <a:spcPts val="0"/>
              </a:spcAft>
              <a:buNone/>
            </a:pPr>
            <a:r>
              <a:rPr lang="en" sz="1200" dirty="0">
                <a:solidFill>
                  <a:srgbClr val="FF0000"/>
                </a:solidFill>
                <a:latin typeface="Times New Roman"/>
                <a:ea typeface="Times New Roman"/>
                <a:cs typeface="Times New Roman"/>
                <a:sym typeface="Times New Roman"/>
              </a:rPr>
              <a:t>Hot</a:t>
            </a:r>
            <a:r>
              <a:rPr lang="en" sz="1200" dirty="0">
                <a:solidFill>
                  <a:schemeClr val="dk2"/>
                </a:solidFill>
                <a:latin typeface="Times New Roman"/>
                <a:ea typeface="Times New Roman"/>
                <a:cs typeface="Times New Roman"/>
                <a:sym typeface="Times New Roman"/>
              </a:rPr>
              <a:t> </a:t>
            </a:r>
            <a:r>
              <a:rPr lang="en" sz="1200" dirty="0">
                <a:solidFill>
                  <a:srgbClr val="FF0000"/>
                </a:solidFill>
                <a:latin typeface="Times New Roman"/>
                <a:ea typeface="Times New Roman"/>
                <a:cs typeface="Times New Roman"/>
                <a:sym typeface="Times New Roman"/>
              </a:rPr>
              <a:t>Flue gases, from Zone 1, are mixed with excess Air, at ambient conditions.  Water, flowing at 5 kg/s, is converted to steam.  Treated flue gases exit Zone 3 at 34 kg/sec.  Air and fresh catalyst, flowing at 24 kg/s, are heated and flow to </a:t>
            </a:r>
            <a:r>
              <a:rPr lang="en" sz="1200" dirty="0">
                <a:solidFill>
                  <a:srgbClr val="0000FF"/>
                </a:solidFill>
                <a:latin typeface="Times New Roman"/>
                <a:ea typeface="Times New Roman"/>
                <a:cs typeface="Times New Roman"/>
                <a:sym typeface="Times New Roman"/>
              </a:rPr>
              <a:t>Zone #1</a:t>
            </a:r>
            <a:r>
              <a:rPr lang="en" sz="1200" dirty="0">
                <a:solidFill>
                  <a:srgbClr val="FF0000"/>
                </a:solidFill>
                <a:latin typeface="Times New Roman"/>
                <a:ea typeface="Times New Roman"/>
                <a:cs typeface="Times New Roman"/>
                <a:sym typeface="Times New Roman"/>
              </a:rPr>
              <a:t>.    </a:t>
            </a:r>
            <a:endParaRPr dirty="0">
              <a:solidFill>
                <a:srgbClr val="0000FF"/>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d3dd33e6f9_3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d3dd33e6f9_3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d3dd33e673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d3dd33e673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7291fec9e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7291fec9e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d3dd33e6f9_3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d3dd33e6f9_3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d6b64192b7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d6b64192b7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300">
                <a:latin typeface="Times New Roman"/>
                <a:ea typeface="Times New Roman"/>
                <a:cs typeface="Times New Roman"/>
                <a:sym typeface="Times New Roman"/>
              </a:rPr>
              <a:t>Gas oil consists of numerous hydrocarbon compounds.  To simplify the modeling process, a few components were selected to represent various petroleum lumps.  Gas oil was modeled as N-Octacosane and 1-Octacosene and figure illustrates which n-alkanes and 1-alkenes were used to model LCO, GLN, LPG,  and DG lumps.</a:t>
            </a:r>
            <a:r>
              <a:rPr lang="en" sz="1300">
                <a:solidFill>
                  <a:schemeClr val="dk1"/>
                </a:solidFill>
                <a:latin typeface="Times New Roman"/>
                <a:ea typeface="Times New Roman"/>
                <a:cs typeface="Times New Roman"/>
                <a:sym typeface="Times New Roman"/>
              </a:rPr>
              <a:t>  Coke was modeled using elemental Carbon.  Kaolinite was chosen to model the FCC catalyst. Lastly, our design did not consider the Naphthene and Aromatic attributes of typical gas oil.  Doing so would make the process modeling significantly more complex.  Impurities and contaminants such as sulfur, nickel, and vanadium were not considered.  </a:t>
            </a:r>
            <a:endParaRPr>
              <a:solidFill>
                <a:schemeClr val="dk1"/>
              </a:solidFill>
            </a:endParaRPr>
          </a:p>
          <a:p>
            <a:pPr marL="0" lvl="0" indent="0" algn="l" rtl="0">
              <a:lnSpc>
                <a:spcPct val="150000"/>
              </a:lnSpc>
              <a:spcBef>
                <a:spcPts val="0"/>
              </a:spcBef>
              <a:spcAft>
                <a:spcPts val="0"/>
              </a:spcAft>
              <a:buNone/>
            </a:pPr>
            <a:r>
              <a:rPr lang="en"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marL="0" lvl="0" indent="0" algn="l" rtl="0">
              <a:lnSpc>
                <a:spcPct val="150000"/>
              </a:lnSpc>
              <a:spcBef>
                <a:spcPts val="0"/>
              </a:spcBef>
              <a:spcAft>
                <a:spcPts val="0"/>
              </a:spcAft>
              <a:buNone/>
            </a:pPr>
            <a:endParaRPr sz="1300">
              <a:latin typeface="Times New Roman"/>
              <a:ea typeface="Times New Roman"/>
              <a:cs typeface="Times New Roman"/>
              <a:sym typeface="Times New Roman"/>
            </a:endParaRPr>
          </a:p>
          <a:p>
            <a:pPr marL="0" lvl="0" indent="0" algn="l" rtl="0">
              <a:lnSpc>
                <a:spcPct val="150000"/>
              </a:lnSpc>
              <a:spcBef>
                <a:spcPts val="0"/>
              </a:spcBef>
              <a:spcAft>
                <a:spcPts val="0"/>
              </a:spcAft>
              <a:buNone/>
            </a:pPr>
            <a:r>
              <a:rPr lang="en" sz="1300">
                <a:solidFill>
                  <a:srgbClr val="FF0000"/>
                </a:solidFill>
                <a:latin typeface="Times New Roman"/>
                <a:ea typeface="Times New Roman"/>
                <a:cs typeface="Times New Roman"/>
                <a:sym typeface="Times New Roman"/>
              </a:rPr>
              <a:t>[LCO was modeled with 2 C</a:t>
            </a:r>
            <a:r>
              <a:rPr lang="en" sz="1300" baseline="-25000">
                <a:solidFill>
                  <a:srgbClr val="FF0000"/>
                </a:solidFill>
                <a:latin typeface="Times New Roman"/>
                <a:ea typeface="Times New Roman"/>
                <a:cs typeface="Times New Roman"/>
                <a:sym typeface="Times New Roman"/>
              </a:rPr>
              <a:t>14</a:t>
            </a:r>
            <a:r>
              <a:rPr lang="en" sz="1300">
                <a:solidFill>
                  <a:srgbClr val="FF0000"/>
                </a:solidFill>
                <a:latin typeface="Times New Roman"/>
                <a:ea typeface="Times New Roman"/>
                <a:cs typeface="Times New Roman"/>
                <a:sym typeface="Times New Roman"/>
              </a:rPr>
              <a:t> compounds.  N-Octane and 1-Octane represented the Gasoline lump.  Two C</a:t>
            </a:r>
            <a:r>
              <a:rPr lang="en" sz="1300" baseline="-25000">
                <a:solidFill>
                  <a:srgbClr val="FF0000"/>
                </a:solidFill>
                <a:latin typeface="Times New Roman"/>
                <a:ea typeface="Times New Roman"/>
                <a:cs typeface="Times New Roman"/>
                <a:sym typeface="Times New Roman"/>
              </a:rPr>
              <a:t>4</a:t>
            </a:r>
            <a:r>
              <a:rPr lang="en" sz="1300">
                <a:solidFill>
                  <a:srgbClr val="FF0000"/>
                </a:solidFill>
                <a:latin typeface="Times New Roman"/>
                <a:ea typeface="Times New Roman"/>
                <a:cs typeface="Times New Roman"/>
                <a:sym typeface="Times New Roman"/>
              </a:rPr>
              <a:t> compounds modeled LPG.  DG was modeled as a combination of Ethylene, Ethane, and Hydrogen.]</a:t>
            </a:r>
            <a:r>
              <a:rPr lang="en" sz="1300">
                <a:latin typeface="Times New Roman"/>
                <a:ea typeface="Times New Roman"/>
                <a:cs typeface="Times New Roman"/>
                <a:sym typeface="Times New Roman"/>
              </a:rPr>
              <a: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d6b64192b7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d6b64192b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a:solidFill>
                  <a:schemeClr val="dk1"/>
                </a:solidFill>
                <a:latin typeface="Times New Roman"/>
                <a:ea typeface="Times New Roman"/>
                <a:cs typeface="Times New Roman"/>
                <a:sym typeface="Times New Roman"/>
              </a:rPr>
              <a:t>A 6-lump kinetic scheme was adopted for modeling the catalytic cracking of gas oil.  Usually, the number of lumps indicates the total number of reactants and products in the reaction (i.e., 6 components are present in a 6-lump model).  Aspen allows users to multiply reaction kinetic parameters by multiplicative factors called activities.  Activity factors were incorporated into the reactions to model the catalyst deactivation which lowers the yield of certain hydrocarbon products as coke is deposited onto the catalyst surface.  The table, on the lower right, lists 15 reactions developed by the design team.  Important to note, only the cracking of long, straight-chain paraffins and conversion of olefins to coke were considered.  The reaction rates are 2nd order w.r.t. Gas Oil, 1st order w.r.t. every other component, and irreversible.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d6b64192b7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d6b64192b7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latin typeface="Times New Roman"/>
                <a:ea typeface="Times New Roman"/>
                <a:cs typeface="Times New Roman"/>
                <a:sym typeface="Times New Roman"/>
              </a:rPr>
              <a:t>The figures show “petroleum product yield profiles vs riser residence time”  </a:t>
            </a:r>
            <a:endParaRPr sz="130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300">
                <a:latin typeface="Times New Roman"/>
                <a:ea typeface="Times New Roman"/>
                <a:cs typeface="Times New Roman"/>
                <a:sym typeface="Times New Roman"/>
              </a:rPr>
              <a:t>The residence time, corresponding to our reactor configuration, is 2.7 seconds (marked by the grey arrow).  This is consistent with industrial riser residence times ranging between 2-4 seconds.  </a:t>
            </a:r>
            <a:endParaRPr sz="130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300">
                <a:latin typeface="Times New Roman"/>
                <a:ea typeface="Times New Roman"/>
                <a:cs typeface="Times New Roman"/>
                <a:sym typeface="Times New Roman"/>
              </a:rPr>
              <a:t>In addition, 95% of gas oil converts to product and the employed catalyst-to-oil ratio is 6.4.  </a:t>
            </a:r>
            <a:endParaRPr sz="130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300">
                <a:latin typeface="Times New Roman"/>
                <a:ea typeface="Times New Roman"/>
                <a:cs typeface="Times New Roman"/>
                <a:sym typeface="Times New Roman"/>
              </a:rPr>
              <a:t>The yield of gasoline, LPG, DG, and LCO hardly change after 0.7 seconds.  However, the yield of coke shows no sign of flattening out.  </a:t>
            </a:r>
            <a:endParaRPr sz="130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300">
                <a:latin typeface="Times New Roman"/>
                <a:ea typeface="Times New Roman"/>
                <a:cs typeface="Times New Roman"/>
                <a:sym typeface="Times New Roman"/>
              </a:rPr>
              <a:t>The table below compares our simulations yields to yield commonly reported in industry.  Overall, our simulation yields are in-alignment with commercial yields.      </a:t>
            </a:r>
            <a:endParaRPr sz="1300">
              <a:latin typeface="Times New Roman"/>
              <a:ea typeface="Times New Roman"/>
              <a:cs typeface="Times New Roman"/>
              <a:sym typeface="Times New Roman"/>
            </a:endParaRPr>
          </a:p>
          <a:p>
            <a:pPr marL="0" lvl="0" indent="0" algn="l" rtl="0">
              <a:spcBef>
                <a:spcPts val="0"/>
              </a:spcBef>
              <a:spcAft>
                <a:spcPts val="0"/>
              </a:spcAft>
              <a:buNone/>
            </a:pPr>
            <a:endParaRPr sz="1200">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d5cb3ff1bb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d5cb3ff1bb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d5cb3ff1bb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d5cb3ff1bb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d6b64192b7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d6b64192b7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Liquid side streams were integrated on stages that were rich in a particular component. The column operates at ~ 1 bar.  Stages 6 and 14 correspond to liquid mass fractions of 99.8 wt% gasoline and 98.6 wt% light cycle oil, respectively.  The table, on the upper right, summarizes the purity, recovery, and flow rates of the GLN- and LCO-rich side draws.  The overhead distillate consists of lighter gases and is further separated.  And, the bottoms product, denoted as Slurry, contains unreacted gas oil and residual LCO.      </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latin typeface="Times New Roman"/>
                <a:ea typeface="Times New Roman"/>
                <a:cs typeface="Times New Roman"/>
                <a:sym typeface="Times New Roman"/>
              </a:rPr>
              <a:t>Fluid Catalytic Cracking: Process Design and Economics</a:t>
            </a:r>
            <a:endParaRPr dirty="0">
              <a:latin typeface="Times New Roman"/>
              <a:ea typeface="Times New Roman"/>
              <a:cs typeface="Times New Roman"/>
              <a:sym typeface="Times New Roman"/>
            </a:endParaRPr>
          </a:p>
        </p:txBody>
      </p:sp>
      <p:sp>
        <p:nvSpPr>
          <p:cNvPr id="55" name="Google Shape;55;p13"/>
          <p:cNvSpPr txBox="1">
            <a:spLocks noGrp="1"/>
          </p:cNvSpPr>
          <p:nvPr>
            <p:ph type="subTitle" idx="1"/>
          </p:nvPr>
        </p:nvSpPr>
        <p:spPr>
          <a:xfrm>
            <a:off x="311700" y="3183486"/>
            <a:ext cx="8520600" cy="1703239"/>
          </a:xfrm>
          <a:prstGeom prst="rect">
            <a:avLst/>
          </a:prstGeom>
        </p:spPr>
        <p:txBody>
          <a:bodyPr spcFirstLastPara="1" wrap="square" lIns="91425" tIns="91425" rIns="91425" bIns="91425" anchor="t" anchorCtr="0">
            <a:normAutofit fontScale="92500" lnSpcReduction="10000"/>
          </a:bodyPr>
          <a:lstStyle/>
          <a:p>
            <a:pPr marL="0" lvl="0" indent="0" algn="ctr" rtl="0">
              <a:spcBef>
                <a:spcPts val="0"/>
              </a:spcBef>
              <a:spcAft>
                <a:spcPts val="0"/>
              </a:spcAft>
              <a:buNone/>
            </a:pPr>
            <a:r>
              <a:rPr lang="en" dirty="0">
                <a:solidFill>
                  <a:schemeClr val="dk1"/>
                </a:solidFill>
                <a:latin typeface="Times New Roman"/>
                <a:ea typeface="Times New Roman"/>
                <a:cs typeface="Times New Roman"/>
                <a:sym typeface="Times New Roman"/>
              </a:rPr>
              <a:t>Basir Miah</a:t>
            </a:r>
          </a:p>
          <a:p>
            <a:pPr marL="0" lvl="0" indent="0" algn="ctr" rtl="0">
              <a:spcBef>
                <a:spcPts val="0"/>
              </a:spcBef>
              <a:spcAft>
                <a:spcPts val="0"/>
              </a:spcAft>
              <a:buNone/>
            </a:pPr>
            <a:r>
              <a:rPr lang="en" dirty="0">
                <a:solidFill>
                  <a:schemeClr val="dk1"/>
                </a:solidFill>
                <a:latin typeface="Times New Roman"/>
                <a:ea typeface="Times New Roman"/>
                <a:cs typeface="Times New Roman"/>
                <a:sym typeface="Times New Roman"/>
              </a:rPr>
              <a:t>Christian Pena </a:t>
            </a:r>
          </a:p>
          <a:p>
            <a:pPr marL="0" lvl="0" indent="0" algn="ctr" rtl="0">
              <a:spcBef>
                <a:spcPts val="0"/>
              </a:spcBef>
              <a:spcAft>
                <a:spcPts val="0"/>
              </a:spcAft>
              <a:buNone/>
            </a:pPr>
            <a:r>
              <a:rPr lang="en" dirty="0">
                <a:solidFill>
                  <a:schemeClr val="dk1"/>
                </a:solidFill>
                <a:latin typeface="Times New Roman"/>
                <a:ea typeface="Times New Roman"/>
                <a:cs typeface="Times New Roman"/>
                <a:sym typeface="Times New Roman"/>
              </a:rPr>
              <a:t>Slah Yehya </a:t>
            </a:r>
          </a:p>
          <a:p>
            <a:pPr marL="0" lvl="0" indent="0" algn="ctr" rtl="0">
              <a:spcBef>
                <a:spcPts val="0"/>
              </a:spcBef>
              <a:spcAft>
                <a:spcPts val="0"/>
              </a:spcAft>
              <a:buNone/>
            </a:pPr>
            <a:r>
              <a:rPr lang="en" dirty="0">
                <a:solidFill>
                  <a:schemeClr val="dk1"/>
                </a:solidFill>
                <a:latin typeface="Times New Roman"/>
                <a:ea typeface="Times New Roman"/>
                <a:cs typeface="Times New Roman"/>
                <a:sym typeface="Times New Roman"/>
              </a:rPr>
              <a:t>Jameel Hammad</a:t>
            </a:r>
            <a:endParaRPr dirty="0">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2"/>
          <p:cNvSpPr txBox="1">
            <a:spLocks noGrp="1"/>
          </p:cNvSpPr>
          <p:nvPr>
            <p:ph type="title"/>
          </p:nvPr>
        </p:nvSpPr>
        <p:spPr>
          <a:xfrm>
            <a:off x="152400" y="86425"/>
            <a:ext cx="57585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020" b="1">
                <a:latin typeface="Times New Roman"/>
                <a:ea typeface="Times New Roman"/>
                <a:cs typeface="Times New Roman"/>
                <a:sym typeface="Times New Roman"/>
              </a:rPr>
              <a:t>Petroleum Product Fractionation (Zone 2)</a:t>
            </a:r>
            <a:endParaRPr sz="2020" b="1">
              <a:latin typeface="Times New Roman"/>
              <a:ea typeface="Times New Roman"/>
              <a:cs typeface="Times New Roman"/>
              <a:sym typeface="Times New Roman"/>
            </a:endParaRPr>
          </a:p>
        </p:txBody>
      </p:sp>
      <p:sp>
        <p:nvSpPr>
          <p:cNvPr id="137" name="Google Shape;137;p22"/>
          <p:cNvSpPr txBox="1"/>
          <p:nvPr/>
        </p:nvSpPr>
        <p:spPr>
          <a:xfrm>
            <a:off x="5580600" y="356575"/>
            <a:ext cx="3412200" cy="16623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Times New Roman"/>
                <a:ea typeface="Times New Roman"/>
                <a:cs typeface="Times New Roman"/>
                <a:sym typeface="Times New Roman"/>
              </a:rPr>
              <a:t>Variables held constant:</a:t>
            </a:r>
            <a:endParaRPr sz="1600">
              <a:latin typeface="Times New Roman"/>
              <a:ea typeface="Times New Roman"/>
              <a:cs typeface="Times New Roman"/>
              <a:sym typeface="Times New Roman"/>
            </a:endParaRPr>
          </a:p>
          <a:p>
            <a:pPr marL="457200" lvl="0" indent="-330200" algn="l" rtl="0">
              <a:spcBef>
                <a:spcPts val="0"/>
              </a:spcBef>
              <a:spcAft>
                <a:spcPts val="0"/>
              </a:spcAft>
              <a:buSzPts val="1600"/>
              <a:buFont typeface="Times New Roman"/>
              <a:buChar char="●"/>
            </a:pPr>
            <a:r>
              <a:rPr lang="en" sz="1600">
                <a:latin typeface="Times New Roman"/>
                <a:ea typeface="Times New Roman"/>
                <a:cs typeface="Times New Roman"/>
                <a:sym typeface="Times New Roman"/>
              </a:rPr>
              <a:t>Purity Targets (via Design-Spec)</a:t>
            </a:r>
            <a:endParaRPr sz="1600">
              <a:latin typeface="Times New Roman"/>
              <a:ea typeface="Times New Roman"/>
              <a:cs typeface="Times New Roman"/>
              <a:sym typeface="Times New Roman"/>
            </a:endParaRPr>
          </a:p>
          <a:p>
            <a:pPr marL="457200" lvl="0" indent="-330200" algn="l" rtl="0">
              <a:spcBef>
                <a:spcPts val="0"/>
              </a:spcBef>
              <a:spcAft>
                <a:spcPts val="0"/>
              </a:spcAft>
              <a:buSzPts val="1600"/>
              <a:buFont typeface="Times New Roman"/>
              <a:buChar char="●"/>
            </a:pPr>
            <a:r>
              <a:rPr lang="en" sz="1600">
                <a:latin typeface="Times New Roman"/>
                <a:ea typeface="Times New Roman"/>
                <a:cs typeface="Times New Roman"/>
                <a:sym typeface="Times New Roman"/>
              </a:rPr>
              <a:t>Number of Stages (30)</a:t>
            </a:r>
            <a:endParaRPr sz="1600">
              <a:latin typeface="Times New Roman"/>
              <a:ea typeface="Times New Roman"/>
              <a:cs typeface="Times New Roman"/>
              <a:sym typeface="Times New Roman"/>
            </a:endParaRPr>
          </a:p>
          <a:p>
            <a:pPr marL="457200" lvl="0" indent="-330200" algn="l" rtl="0">
              <a:spcBef>
                <a:spcPts val="0"/>
              </a:spcBef>
              <a:spcAft>
                <a:spcPts val="0"/>
              </a:spcAft>
              <a:buSzPts val="1600"/>
              <a:buFont typeface="Times New Roman"/>
              <a:buChar char="●"/>
            </a:pPr>
            <a:r>
              <a:rPr lang="en" sz="1600">
                <a:latin typeface="Times New Roman"/>
                <a:ea typeface="Times New Roman"/>
                <a:cs typeface="Times New Roman"/>
                <a:sym typeface="Times New Roman"/>
              </a:rPr>
              <a:t>Operating Pressure (~ 29 bar)</a:t>
            </a:r>
            <a:endParaRPr sz="1600">
              <a:latin typeface="Times New Roman"/>
              <a:ea typeface="Times New Roman"/>
              <a:cs typeface="Times New Roman"/>
              <a:sym typeface="Times New Roman"/>
            </a:endParaRPr>
          </a:p>
          <a:p>
            <a:pPr marL="457200" lvl="0" indent="-330200" algn="l" rtl="0">
              <a:spcBef>
                <a:spcPts val="0"/>
              </a:spcBef>
              <a:spcAft>
                <a:spcPts val="0"/>
              </a:spcAft>
              <a:buSzPts val="1600"/>
              <a:buFont typeface="Times New Roman"/>
              <a:buChar char="●"/>
            </a:pPr>
            <a:r>
              <a:rPr lang="en" sz="1600">
                <a:latin typeface="Times New Roman"/>
                <a:ea typeface="Times New Roman"/>
                <a:cs typeface="Times New Roman"/>
                <a:sym typeface="Times New Roman"/>
              </a:rPr>
              <a:t>Feed Composition, </a:t>
            </a:r>
            <a:r>
              <a:rPr lang="en" sz="1600">
                <a:solidFill>
                  <a:schemeClr val="dk1"/>
                </a:solidFill>
                <a:latin typeface="Times New Roman"/>
                <a:ea typeface="Times New Roman"/>
                <a:cs typeface="Times New Roman"/>
                <a:sym typeface="Times New Roman"/>
              </a:rPr>
              <a:t>Temperature, Pressure, and Flow Rate</a:t>
            </a:r>
            <a:endParaRPr sz="1600">
              <a:solidFill>
                <a:schemeClr val="dk1"/>
              </a:solidFill>
              <a:latin typeface="Times New Roman"/>
              <a:ea typeface="Times New Roman"/>
              <a:cs typeface="Times New Roman"/>
              <a:sym typeface="Times New Roman"/>
            </a:endParaRPr>
          </a:p>
        </p:txBody>
      </p:sp>
      <p:pic>
        <p:nvPicPr>
          <p:cNvPr id="138" name="Google Shape;138;p22"/>
          <p:cNvPicPr preferRelativeResize="0"/>
          <p:nvPr/>
        </p:nvPicPr>
        <p:blipFill>
          <a:blip r:embed="rId3">
            <a:alphaModFix/>
          </a:blip>
          <a:stretch>
            <a:fillRect/>
          </a:stretch>
        </p:blipFill>
        <p:spPr>
          <a:xfrm>
            <a:off x="152400" y="659125"/>
            <a:ext cx="5338475" cy="4226626"/>
          </a:xfrm>
          <a:prstGeom prst="rect">
            <a:avLst/>
          </a:prstGeom>
          <a:noFill/>
          <a:ln>
            <a:noFill/>
          </a:ln>
        </p:spPr>
      </p:pic>
      <p:graphicFrame>
        <p:nvGraphicFramePr>
          <p:cNvPr id="139" name="Google Shape;139;p22"/>
          <p:cNvGraphicFramePr/>
          <p:nvPr/>
        </p:nvGraphicFramePr>
        <p:xfrm>
          <a:off x="5580600" y="2265180"/>
          <a:ext cx="3412200" cy="2302570"/>
        </p:xfrm>
        <a:graphic>
          <a:graphicData uri="http://schemas.openxmlformats.org/drawingml/2006/table">
            <a:tbl>
              <a:tblPr>
                <a:noFill/>
                <a:tableStyleId>{57212116-5650-4826-89F4-7B63534F38AA}</a:tableStyleId>
              </a:tblPr>
              <a:tblGrid>
                <a:gridCol w="1996750">
                  <a:extLst>
                    <a:ext uri="{9D8B030D-6E8A-4147-A177-3AD203B41FA5}">
                      <a16:colId xmlns:a16="http://schemas.microsoft.com/office/drawing/2014/main" val="20000"/>
                    </a:ext>
                  </a:extLst>
                </a:gridCol>
                <a:gridCol w="743400">
                  <a:extLst>
                    <a:ext uri="{9D8B030D-6E8A-4147-A177-3AD203B41FA5}">
                      <a16:colId xmlns:a16="http://schemas.microsoft.com/office/drawing/2014/main" val="20001"/>
                    </a:ext>
                  </a:extLst>
                </a:gridCol>
                <a:gridCol w="672050">
                  <a:extLst>
                    <a:ext uri="{9D8B030D-6E8A-4147-A177-3AD203B41FA5}">
                      <a16:colId xmlns:a16="http://schemas.microsoft.com/office/drawing/2014/main" val="20002"/>
                    </a:ext>
                  </a:extLst>
                </a:gridCol>
              </a:tblGrid>
              <a:tr h="449725">
                <a:tc>
                  <a:txBody>
                    <a:bodyPr/>
                    <a:lstStyle/>
                    <a:p>
                      <a:pPr marL="0" lvl="0" indent="0" algn="ctr" rtl="0">
                        <a:spcBef>
                          <a:spcPts val="0"/>
                        </a:spcBef>
                        <a:spcAft>
                          <a:spcPts val="0"/>
                        </a:spcAft>
                        <a:buNone/>
                      </a:pPr>
                      <a:r>
                        <a:rPr lang="en" sz="1700" b="1">
                          <a:latin typeface="Times New Roman"/>
                          <a:ea typeface="Times New Roman"/>
                          <a:cs typeface="Times New Roman"/>
                          <a:sym typeface="Times New Roman"/>
                        </a:rPr>
                        <a:t>Compound</a:t>
                      </a:r>
                      <a:endParaRPr sz="1700" b="1">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700" b="1">
                          <a:latin typeface="Times New Roman"/>
                          <a:ea typeface="Times New Roman"/>
                          <a:cs typeface="Times New Roman"/>
                          <a:sym typeface="Times New Roman"/>
                        </a:rPr>
                        <a:t>DG</a:t>
                      </a:r>
                      <a:endParaRPr sz="1700" b="1">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 sz="1700" b="1">
                          <a:latin typeface="Times New Roman"/>
                          <a:ea typeface="Times New Roman"/>
                          <a:cs typeface="Times New Roman"/>
                          <a:sym typeface="Times New Roman"/>
                        </a:rPr>
                        <a:t>LPG</a:t>
                      </a:r>
                      <a:endParaRPr sz="1700" b="1">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465225">
                <a:tc>
                  <a:txBody>
                    <a:bodyPr/>
                    <a:lstStyle/>
                    <a:p>
                      <a:pPr marL="0" lvl="0" indent="0" algn="ctr" rtl="0">
                        <a:spcBef>
                          <a:spcPts val="0"/>
                        </a:spcBef>
                        <a:spcAft>
                          <a:spcPts val="0"/>
                        </a:spcAft>
                        <a:buNone/>
                      </a:pPr>
                      <a:r>
                        <a:rPr lang="en" sz="1800">
                          <a:latin typeface="Times New Roman"/>
                          <a:ea typeface="Times New Roman"/>
                          <a:cs typeface="Times New Roman"/>
                          <a:sym typeface="Times New Roman"/>
                        </a:rPr>
                        <a:t>Purity (wt%)</a:t>
                      </a:r>
                      <a:endParaRPr sz="1800">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800">
                          <a:latin typeface="Times New Roman"/>
                          <a:ea typeface="Times New Roman"/>
                          <a:cs typeface="Times New Roman"/>
                          <a:sym typeface="Times New Roman"/>
                        </a:rPr>
                        <a:t>99.9</a:t>
                      </a:r>
                      <a:endParaRPr sz="1800">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800">
                          <a:latin typeface="Times New Roman"/>
                          <a:ea typeface="Times New Roman"/>
                          <a:cs typeface="Times New Roman"/>
                          <a:sym typeface="Times New Roman"/>
                        </a:rPr>
                        <a:t>99.9</a:t>
                      </a:r>
                      <a:endParaRPr sz="1800">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46650">
                <a:tc>
                  <a:txBody>
                    <a:bodyPr/>
                    <a:lstStyle/>
                    <a:p>
                      <a:pPr marL="0" lvl="0" indent="0" algn="ctr" rtl="0">
                        <a:spcBef>
                          <a:spcPts val="0"/>
                        </a:spcBef>
                        <a:spcAft>
                          <a:spcPts val="0"/>
                        </a:spcAft>
                        <a:buNone/>
                      </a:pPr>
                      <a:r>
                        <a:rPr lang="en" sz="1800">
                          <a:latin typeface="Times New Roman"/>
                          <a:ea typeface="Times New Roman"/>
                          <a:cs typeface="Times New Roman"/>
                          <a:sym typeface="Times New Roman"/>
                        </a:rPr>
                        <a:t>Recovery (wt%)</a:t>
                      </a:r>
                      <a:endParaRPr sz="1800">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 99.8</a:t>
                      </a:r>
                      <a:endParaRPr sz="1800">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800">
                          <a:latin typeface="Times New Roman"/>
                          <a:ea typeface="Times New Roman"/>
                          <a:cs typeface="Times New Roman"/>
                          <a:sym typeface="Times New Roman"/>
                        </a:rPr>
                        <a:t>99.2</a:t>
                      </a:r>
                      <a:endParaRPr sz="1800">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465225">
                <a:tc>
                  <a:txBody>
                    <a:bodyPr/>
                    <a:lstStyle/>
                    <a:p>
                      <a:pPr marL="0" lvl="0" indent="0" algn="ctr" rtl="0">
                        <a:spcBef>
                          <a:spcPts val="0"/>
                        </a:spcBef>
                        <a:spcAft>
                          <a:spcPts val="0"/>
                        </a:spcAft>
                        <a:buNone/>
                      </a:pPr>
                      <a:r>
                        <a:rPr lang="en" sz="1800">
                          <a:latin typeface="Times New Roman"/>
                          <a:ea typeface="Times New Roman"/>
                          <a:cs typeface="Times New Roman"/>
                          <a:sym typeface="Times New Roman"/>
                        </a:rPr>
                        <a:t>Stage No.</a:t>
                      </a:r>
                      <a:endParaRPr sz="1800">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800">
                          <a:latin typeface="Times New Roman"/>
                          <a:ea typeface="Times New Roman"/>
                          <a:cs typeface="Times New Roman"/>
                          <a:sym typeface="Times New Roman"/>
                        </a:rPr>
                        <a:t>1</a:t>
                      </a:r>
                      <a:endParaRPr sz="1800">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800">
                          <a:latin typeface="Times New Roman"/>
                          <a:ea typeface="Times New Roman"/>
                          <a:cs typeface="Times New Roman"/>
                          <a:sym typeface="Times New Roman"/>
                        </a:rPr>
                        <a:t>30</a:t>
                      </a:r>
                      <a:endParaRPr sz="1800">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65225">
                <a:tc>
                  <a:txBody>
                    <a:bodyPr/>
                    <a:lstStyle/>
                    <a:p>
                      <a:pPr marL="0" lvl="0" indent="0" algn="ctr" rtl="0">
                        <a:spcBef>
                          <a:spcPts val="0"/>
                        </a:spcBef>
                        <a:spcAft>
                          <a:spcPts val="0"/>
                        </a:spcAft>
                        <a:buNone/>
                      </a:pPr>
                      <a:r>
                        <a:rPr lang="en" sz="1800">
                          <a:latin typeface="Times New Roman"/>
                          <a:ea typeface="Times New Roman"/>
                          <a:cs typeface="Times New Roman"/>
                          <a:sym typeface="Times New Roman"/>
                        </a:rPr>
                        <a:t>Flow Rate (kg/s)</a:t>
                      </a:r>
                      <a:endParaRPr sz="1800">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800">
                          <a:latin typeface="Times New Roman"/>
                          <a:ea typeface="Times New Roman"/>
                          <a:cs typeface="Times New Roman"/>
                          <a:sym typeface="Times New Roman"/>
                        </a:rPr>
                        <a:t>2.16</a:t>
                      </a:r>
                      <a:endParaRPr sz="1800">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800">
                          <a:latin typeface="Times New Roman"/>
                          <a:ea typeface="Times New Roman"/>
                          <a:cs typeface="Times New Roman"/>
                          <a:sym typeface="Times New Roman"/>
                        </a:rPr>
                        <a:t>5.76</a:t>
                      </a:r>
                      <a:endParaRPr sz="1800">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3"/>
          <p:cNvSpPr txBox="1">
            <a:spLocks noGrp="1"/>
          </p:cNvSpPr>
          <p:nvPr>
            <p:ph type="title"/>
          </p:nvPr>
        </p:nvSpPr>
        <p:spPr>
          <a:xfrm>
            <a:off x="311700" y="222513"/>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50">
                <a:latin typeface="Times New Roman"/>
                <a:ea typeface="Times New Roman"/>
                <a:cs typeface="Times New Roman"/>
                <a:sym typeface="Times New Roman"/>
              </a:rPr>
              <a:t>Breakdown of Capital Investment</a:t>
            </a:r>
            <a:endParaRPr sz="2050">
              <a:latin typeface="Times New Roman"/>
              <a:ea typeface="Times New Roman"/>
              <a:cs typeface="Times New Roman"/>
              <a:sym typeface="Times New Roman"/>
            </a:endParaRPr>
          </a:p>
        </p:txBody>
      </p:sp>
      <p:pic>
        <p:nvPicPr>
          <p:cNvPr id="145" name="Google Shape;145;p23"/>
          <p:cNvPicPr preferRelativeResize="0"/>
          <p:nvPr/>
        </p:nvPicPr>
        <p:blipFill rotWithShape="1">
          <a:blip r:embed="rId3">
            <a:alphaModFix/>
          </a:blip>
          <a:srcRect l="8618" t="3086" r="7298" b="3376"/>
          <a:stretch/>
        </p:blipFill>
        <p:spPr>
          <a:xfrm>
            <a:off x="569472" y="795213"/>
            <a:ext cx="4082531" cy="2716688"/>
          </a:xfrm>
          <a:prstGeom prst="rect">
            <a:avLst/>
          </a:prstGeom>
          <a:noFill/>
          <a:ln>
            <a:noFill/>
          </a:ln>
        </p:spPr>
      </p:pic>
      <p:pic>
        <p:nvPicPr>
          <p:cNvPr id="146" name="Google Shape;146;p23"/>
          <p:cNvPicPr preferRelativeResize="0"/>
          <p:nvPr/>
        </p:nvPicPr>
        <p:blipFill>
          <a:blip r:embed="rId4">
            <a:alphaModFix/>
          </a:blip>
          <a:stretch>
            <a:fillRect/>
          </a:stretch>
        </p:blipFill>
        <p:spPr>
          <a:xfrm>
            <a:off x="311700" y="3511911"/>
            <a:ext cx="4514576" cy="1409076"/>
          </a:xfrm>
          <a:prstGeom prst="rect">
            <a:avLst/>
          </a:prstGeom>
          <a:noFill/>
          <a:ln>
            <a:noFill/>
          </a:ln>
        </p:spPr>
      </p:pic>
      <p:sp>
        <p:nvSpPr>
          <p:cNvPr id="147" name="Google Shape;147;p23"/>
          <p:cNvSpPr txBox="1"/>
          <p:nvPr/>
        </p:nvSpPr>
        <p:spPr>
          <a:xfrm>
            <a:off x="5341200" y="947788"/>
            <a:ext cx="3491100" cy="3973200"/>
          </a:xfrm>
          <a:prstGeom prst="rect">
            <a:avLst/>
          </a:prstGeom>
          <a:noFill/>
          <a:ln>
            <a:noFill/>
          </a:ln>
        </p:spPr>
        <p:txBody>
          <a:bodyPr spcFirstLastPara="1" wrap="square" lIns="91425" tIns="91425" rIns="91425" bIns="91425" anchor="t" anchorCtr="0">
            <a:noAutofit/>
          </a:bodyPr>
          <a:lstStyle/>
          <a:p>
            <a:pPr marL="457200" lvl="0" indent="-336550" algn="l" rtl="0">
              <a:spcBef>
                <a:spcPts val="0"/>
              </a:spcBef>
              <a:spcAft>
                <a:spcPts val="0"/>
              </a:spcAft>
              <a:buSzPts val="1700"/>
              <a:buFont typeface="Times New Roman"/>
              <a:buChar char="●"/>
            </a:pPr>
            <a:r>
              <a:rPr lang="en" sz="1700">
                <a:latin typeface="Times New Roman"/>
                <a:ea typeface="Times New Roman"/>
                <a:cs typeface="Times New Roman"/>
                <a:sym typeface="Times New Roman"/>
              </a:rPr>
              <a:t>Total Direct Cost includes purchased equipment, installation, instrumentation and controls, electrical systems, land, etc.</a:t>
            </a:r>
            <a:endParaRPr sz="1700">
              <a:latin typeface="Times New Roman"/>
              <a:ea typeface="Times New Roman"/>
              <a:cs typeface="Times New Roman"/>
              <a:sym typeface="Times New Roman"/>
            </a:endParaRPr>
          </a:p>
          <a:p>
            <a:pPr marL="457200" lvl="0" indent="-336550" algn="l" rtl="0">
              <a:spcBef>
                <a:spcPts val="1000"/>
              </a:spcBef>
              <a:spcAft>
                <a:spcPts val="0"/>
              </a:spcAft>
              <a:buSzPts val="1700"/>
              <a:buFont typeface="Times New Roman"/>
              <a:buChar char="●"/>
            </a:pPr>
            <a:r>
              <a:rPr lang="en" sz="1700">
                <a:latin typeface="Times New Roman"/>
                <a:ea typeface="Times New Roman"/>
                <a:cs typeface="Times New Roman"/>
                <a:sym typeface="Times New Roman"/>
              </a:rPr>
              <a:t>Total Indirect Cost includes engineering an supervision, construction, legal expenses, and contingency.</a:t>
            </a:r>
            <a:endParaRPr sz="1700">
              <a:latin typeface="Times New Roman"/>
              <a:ea typeface="Times New Roman"/>
              <a:cs typeface="Times New Roman"/>
              <a:sym typeface="Times New Roman"/>
            </a:endParaRPr>
          </a:p>
          <a:p>
            <a:pPr marL="457200" lvl="0" indent="-336550" algn="l" rtl="0">
              <a:spcBef>
                <a:spcPts val="1000"/>
              </a:spcBef>
              <a:spcAft>
                <a:spcPts val="1000"/>
              </a:spcAft>
              <a:buSzPts val="1700"/>
              <a:buFont typeface="Times New Roman"/>
              <a:buChar char="●"/>
            </a:pPr>
            <a:r>
              <a:rPr lang="en" sz="1700">
                <a:latin typeface="Times New Roman"/>
                <a:ea typeface="Times New Roman"/>
                <a:cs typeface="Times New Roman"/>
                <a:sym typeface="Times New Roman"/>
              </a:rPr>
              <a:t>The working capital was estimated to be 89% of the purchased equipment cost and is required to get us up and running.</a:t>
            </a:r>
            <a:endParaRPr sz="17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4"/>
          <p:cNvSpPr txBox="1">
            <a:spLocks noGrp="1"/>
          </p:cNvSpPr>
          <p:nvPr>
            <p:ph type="title"/>
          </p:nvPr>
        </p:nvSpPr>
        <p:spPr>
          <a:xfrm>
            <a:off x="311700" y="263850"/>
            <a:ext cx="8520600" cy="42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891"/>
              <a:buNone/>
            </a:pPr>
            <a:r>
              <a:rPr lang="en" sz="2078">
                <a:latin typeface="Times New Roman"/>
                <a:ea typeface="Times New Roman"/>
                <a:cs typeface="Times New Roman"/>
                <a:sym typeface="Times New Roman"/>
              </a:rPr>
              <a:t>Economic Analysis (Annual Sales and Cost of Materials)</a:t>
            </a:r>
            <a:endParaRPr sz="2078">
              <a:latin typeface="Times New Roman"/>
              <a:ea typeface="Times New Roman"/>
              <a:cs typeface="Times New Roman"/>
              <a:sym typeface="Times New Roman"/>
            </a:endParaRPr>
          </a:p>
          <a:p>
            <a:pPr marL="0" lvl="0" indent="0" algn="l" rtl="0">
              <a:spcBef>
                <a:spcPts val="0"/>
              </a:spcBef>
              <a:spcAft>
                <a:spcPts val="0"/>
              </a:spcAft>
              <a:buSzPts val="891"/>
              <a:buNone/>
            </a:pPr>
            <a:endParaRPr sz="2178">
              <a:latin typeface="Times New Roman"/>
              <a:ea typeface="Times New Roman"/>
              <a:cs typeface="Times New Roman"/>
              <a:sym typeface="Times New Roman"/>
            </a:endParaRPr>
          </a:p>
        </p:txBody>
      </p:sp>
      <p:pic>
        <p:nvPicPr>
          <p:cNvPr id="153" name="Google Shape;153;p24"/>
          <p:cNvPicPr preferRelativeResize="0"/>
          <p:nvPr/>
        </p:nvPicPr>
        <p:blipFill rotWithShape="1">
          <a:blip r:embed="rId3">
            <a:alphaModFix/>
          </a:blip>
          <a:srcRect l="18005" t="2627" r="18304" b="5163"/>
          <a:stretch/>
        </p:blipFill>
        <p:spPr>
          <a:xfrm>
            <a:off x="311714" y="865025"/>
            <a:ext cx="3463987" cy="2903090"/>
          </a:xfrm>
          <a:prstGeom prst="rect">
            <a:avLst/>
          </a:prstGeom>
          <a:noFill/>
          <a:ln>
            <a:noFill/>
          </a:ln>
        </p:spPr>
      </p:pic>
      <p:pic>
        <p:nvPicPr>
          <p:cNvPr id="154" name="Google Shape;154;p24"/>
          <p:cNvPicPr preferRelativeResize="0"/>
          <p:nvPr/>
        </p:nvPicPr>
        <p:blipFill>
          <a:blip r:embed="rId4">
            <a:alphaModFix/>
          </a:blip>
          <a:stretch>
            <a:fillRect/>
          </a:stretch>
        </p:blipFill>
        <p:spPr>
          <a:xfrm>
            <a:off x="5538250" y="865025"/>
            <a:ext cx="3605750" cy="2817649"/>
          </a:xfrm>
          <a:prstGeom prst="rect">
            <a:avLst/>
          </a:prstGeom>
          <a:noFill/>
          <a:ln>
            <a:noFill/>
          </a:ln>
        </p:spPr>
      </p:pic>
      <p:pic>
        <p:nvPicPr>
          <p:cNvPr id="155" name="Google Shape;155;p24"/>
          <p:cNvPicPr preferRelativeResize="0"/>
          <p:nvPr/>
        </p:nvPicPr>
        <p:blipFill>
          <a:blip r:embed="rId5">
            <a:alphaModFix/>
          </a:blip>
          <a:stretch>
            <a:fillRect/>
          </a:stretch>
        </p:blipFill>
        <p:spPr>
          <a:xfrm>
            <a:off x="311701" y="3625409"/>
            <a:ext cx="2934802" cy="1518091"/>
          </a:xfrm>
          <a:prstGeom prst="rect">
            <a:avLst/>
          </a:prstGeom>
          <a:noFill/>
          <a:ln>
            <a:noFill/>
          </a:ln>
        </p:spPr>
      </p:pic>
      <p:pic>
        <p:nvPicPr>
          <p:cNvPr id="156" name="Google Shape;156;p24"/>
          <p:cNvPicPr preferRelativeResize="0"/>
          <p:nvPr/>
        </p:nvPicPr>
        <p:blipFill>
          <a:blip r:embed="rId6">
            <a:alphaModFix/>
          </a:blip>
          <a:stretch>
            <a:fillRect/>
          </a:stretch>
        </p:blipFill>
        <p:spPr>
          <a:xfrm>
            <a:off x="5722599" y="4061223"/>
            <a:ext cx="2877659" cy="114840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Times New Roman"/>
                <a:ea typeface="Times New Roman"/>
                <a:cs typeface="Times New Roman"/>
                <a:sym typeface="Times New Roman"/>
              </a:rPr>
              <a:t>Breakdown of Total Operation and Maintenance Costs</a:t>
            </a:r>
            <a:endParaRPr>
              <a:latin typeface="Times New Roman"/>
              <a:ea typeface="Times New Roman"/>
              <a:cs typeface="Times New Roman"/>
              <a:sym typeface="Times New Roman"/>
            </a:endParaRPr>
          </a:p>
        </p:txBody>
      </p:sp>
      <p:pic>
        <p:nvPicPr>
          <p:cNvPr id="162" name="Google Shape;162;p25"/>
          <p:cNvPicPr preferRelativeResize="0"/>
          <p:nvPr/>
        </p:nvPicPr>
        <p:blipFill rotWithShape="1">
          <a:blip r:embed="rId3">
            <a:alphaModFix/>
          </a:blip>
          <a:srcRect l="1048" t="7512" r="989" b="9746"/>
          <a:stretch/>
        </p:blipFill>
        <p:spPr>
          <a:xfrm>
            <a:off x="813450" y="1017725"/>
            <a:ext cx="7517100" cy="40267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6"/>
          <p:cNvSpPr txBox="1"/>
          <p:nvPr/>
        </p:nvSpPr>
        <p:spPr>
          <a:xfrm>
            <a:off x="5132575" y="691475"/>
            <a:ext cx="3712800" cy="3546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Revenue is approximately 903 million dollars. Total operating and maintenance cost is about 861 million dollars. Annualized capital cost is almost 10 million dollars. After taxes, we have a profit of almost 21 million dollars.</a:t>
            </a:r>
            <a:endParaRPr sz="1600">
              <a:solidFill>
                <a:schemeClr val="dk1"/>
              </a:solidFill>
              <a:latin typeface="Times New Roman"/>
              <a:ea typeface="Times New Roman"/>
              <a:cs typeface="Times New Roman"/>
              <a:sym typeface="Times New Roman"/>
            </a:endParaRPr>
          </a:p>
          <a:p>
            <a:pPr marL="457200" lvl="0" indent="-330200" algn="l" rtl="0">
              <a:lnSpc>
                <a:spcPct val="115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Revenue, costs, profit, ROI, and payback period were all determined accounting for depreciation, a yearly inflation of 3%, a discount factor of 10%, and a flat tax rate of 33%.</a:t>
            </a:r>
            <a:endParaRPr sz="1600">
              <a:solidFill>
                <a:schemeClr val="dk1"/>
              </a:solidFill>
              <a:latin typeface="Times New Roman"/>
              <a:ea typeface="Times New Roman"/>
              <a:cs typeface="Times New Roman"/>
              <a:sym typeface="Times New Roman"/>
            </a:endParaRPr>
          </a:p>
        </p:txBody>
      </p:sp>
      <p:sp>
        <p:nvSpPr>
          <p:cNvPr id="168" name="Google Shape;168;p26"/>
          <p:cNvSpPr txBox="1">
            <a:spLocks noGrp="1"/>
          </p:cNvSpPr>
          <p:nvPr>
            <p:ph type="title"/>
          </p:nvPr>
        </p:nvSpPr>
        <p:spPr>
          <a:xfrm>
            <a:off x="311700" y="13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latin typeface="Times New Roman"/>
                <a:ea typeface="Times New Roman"/>
                <a:cs typeface="Times New Roman"/>
                <a:sym typeface="Times New Roman"/>
              </a:rPr>
              <a:t>Revenue, Costs, Profit, ROI, and Payback Period</a:t>
            </a:r>
            <a:endParaRPr sz="2100">
              <a:latin typeface="Times New Roman"/>
              <a:ea typeface="Times New Roman"/>
              <a:cs typeface="Times New Roman"/>
              <a:sym typeface="Times New Roman"/>
            </a:endParaRPr>
          </a:p>
        </p:txBody>
      </p:sp>
      <p:graphicFrame>
        <p:nvGraphicFramePr>
          <p:cNvPr id="169" name="Google Shape;169;p26"/>
          <p:cNvGraphicFramePr/>
          <p:nvPr/>
        </p:nvGraphicFramePr>
        <p:xfrm>
          <a:off x="311700" y="609350"/>
          <a:ext cx="3712800" cy="3628500"/>
        </p:xfrm>
        <a:graphic>
          <a:graphicData uri="http://schemas.openxmlformats.org/drawingml/2006/table">
            <a:tbl>
              <a:tblPr>
                <a:noFill/>
                <a:tableStyleId>{F203F921-4E0E-4662-90D7-8E15D7B9E560}</a:tableStyleId>
              </a:tblPr>
              <a:tblGrid>
                <a:gridCol w="2651150">
                  <a:extLst>
                    <a:ext uri="{9D8B030D-6E8A-4147-A177-3AD203B41FA5}">
                      <a16:colId xmlns:a16="http://schemas.microsoft.com/office/drawing/2014/main" val="20000"/>
                    </a:ext>
                  </a:extLst>
                </a:gridCol>
                <a:gridCol w="1061650">
                  <a:extLst>
                    <a:ext uri="{9D8B030D-6E8A-4147-A177-3AD203B41FA5}">
                      <a16:colId xmlns:a16="http://schemas.microsoft.com/office/drawing/2014/main" val="20001"/>
                    </a:ext>
                  </a:extLst>
                </a:gridCol>
              </a:tblGrid>
              <a:tr h="462375">
                <a:tc>
                  <a:txBody>
                    <a:bodyPr/>
                    <a:lstStyle/>
                    <a:p>
                      <a:pPr marL="0" lvl="0" indent="0" algn="l" rtl="0">
                        <a:lnSpc>
                          <a:spcPct val="115000"/>
                        </a:lnSpc>
                        <a:spcBef>
                          <a:spcPts val="1200"/>
                        </a:spcBef>
                        <a:spcAft>
                          <a:spcPts val="0"/>
                        </a:spcAft>
                        <a:buNone/>
                      </a:pPr>
                      <a:r>
                        <a:rPr lang="en" sz="1200" b="1">
                          <a:latin typeface="Times New Roman"/>
                          <a:ea typeface="Times New Roman"/>
                          <a:cs typeface="Times New Roman"/>
                          <a:sym typeface="Times New Roman"/>
                        </a:rPr>
                        <a:t>Revenue (USD/Year)</a:t>
                      </a:r>
                      <a:endParaRPr sz="1200" b="1">
                        <a:latin typeface="Times New Roman"/>
                        <a:ea typeface="Times New Roman"/>
                        <a:cs typeface="Times New Roman"/>
                        <a:sym typeface="Times New Roman"/>
                      </a:endParaRPr>
                    </a:p>
                  </a:txBody>
                  <a:tcPr marL="63500" marR="63500" marT="63500" marB="63500"/>
                </a:tc>
                <a:tc>
                  <a:txBody>
                    <a:bodyPr/>
                    <a:lstStyle/>
                    <a:p>
                      <a:pPr marL="0" lvl="0" indent="0" algn="l" rtl="0">
                        <a:lnSpc>
                          <a:spcPct val="115000"/>
                        </a:lnSpc>
                        <a:spcBef>
                          <a:spcPts val="1200"/>
                        </a:spcBef>
                        <a:spcAft>
                          <a:spcPts val="0"/>
                        </a:spcAft>
                        <a:buNone/>
                      </a:pPr>
                      <a:r>
                        <a:rPr lang="en" sz="1200">
                          <a:latin typeface="Times New Roman"/>
                          <a:ea typeface="Times New Roman"/>
                          <a:cs typeface="Times New Roman"/>
                          <a:sym typeface="Times New Roman"/>
                        </a:rPr>
                        <a:t>903,261,076.7</a:t>
                      </a:r>
                      <a:endParaRPr sz="12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0"/>
                  </a:ext>
                </a:extLst>
              </a:tr>
              <a:tr h="462375">
                <a:tc>
                  <a:txBody>
                    <a:bodyPr/>
                    <a:lstStyle/>
                    <a:p>
                      <a:pPr marL="0" lvl="0" indent="0" algn="l" rtl="0">
                        <a:lnSpc>
                          <a:spcPct val="115000"/>
                        </a:lnSpc>
                        <a:spcBef>
                          <a:spcPts val="1200"/>
                        </a:spcBef>
                        <a:spcAft>
                          <a:spcPts val="0"/>
                        </a:spcAft>
                        <a:buNone/>
                      </a:pPr>
                      <a:r>
                        <a:rPr lang="en" sz="1200" b="1">
                          <a:latin typeface="Times New Roman"/>
                          <a:ea typeface="Times New Roman"/>
                          <a:cs typeface="Times New Roman"/>
                          <a:sym typeface="Times New Roman"/>
                        </a:rPr>
                        <a:t>Costs of Materials (USD/Year)</a:t>
                      </a:r>
                      <a:endParaRPr sz="1200" b="1">
                        <a:latin typeface="Times New Roman"/>
                        <a:ea typeface="Times New Roman"/>
                        <a:cs typeface="Times New Roman"/>
                        <a:sym typeface="Times New Roman"/>
                      </a:endParaRPr>
                    </a:p>
                  </a:txBody>
                  <a:tcPr marL="63500" marR="63500" marT="63500" marB="63500"/>
                </a:tc>
                <a:tc>
                  <a:txBody>
                    <a:bodyPr/>
                    <a:lstStyle/>
                    <a:p>
                      <a:pPr marL="0" lvl="0" indent="0" algn="l" rtl="0">
                        <a:lnSpc>
                          <a:spcPct val="115000"/>
                        </a:lnSpc>
                        <a:spcBef>
                          <a:spcPts val="1200"/>
                        </a:spcBef>
                        <a:spcAft>
                          <a:spcPts val="0"/>
                        </a:spcAft>
                        <a:buNone/>
                      </a:pPr>
                      <a:r>
                        <a:rPr lang="en" sz="1200">
                          <a:latin typeface="Times New Roman"/>
                          <a:ea typeface="Times New Roman"/>
                          <a:cs typeface="Times New Roman"/>
                          <a:sym typeface="Times New Roman"/>
                        </a:rPr>
                        <a:t>804,327,210.1</a:t>
                      </a:r>
                      <a:endParaRPr sz="12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1"/>
                  </a:ext>
                </a:extLst>
              </a:tr>
              <a:tr h="462375">
                <a:tc>
                  <a:txBody>
                    <a:bodyPr/>
                    <a:lstStyle/>
                    <a:p>
                      <a:pPr marL="0" lvl="0" indent="0" algn="l" rtl="0">
                        <a:lnSpc>
                          <a:spcPct val="115000"/>
                        </a:lnSpc>
                        <a:spcBef>
                          <a:spcPts val="1200"/>
                        </a:spcBef>
                        <a:spcAft>
                          <a:spcPts val="0"/>
                        </a:spcAft>
                        <a:buNone/>
                      </a:pPr>
                      <a:r>
                        <a:rPr lang="en" sz="1200" b="1">
                          <a:latin typeface="Times New Roman"/>
                          <a:ea typeface="Times New Roman"/>
                          <a:cs typeface="Times New Roman"/>
                          <a:sym typeface="Times New Roman"/>
                        </a:rPr>
                        <a:t>Annualized Capital Cost (USD/Year)</a:t>
                      </a:r>
                      <a:endParaRPr sz="1200" b="1">
                        <a:latin typeface="Times New Roman"/>
                        <a:ea typeface="Times New Roman"/>
                        <a:cs typeface="Times New Roman"/>
                        <a:sym typeface="Times New Roman"/>
                      </a:endParaRPr>
                    </a:p>
                  </a:txBody>
                  <a:tcPr marL="63500" marR="63500" marT="63500" marB="63500"/>
                </a:tc>
                <a:tc>
                  <a:txBody>
                    <a:bodyPr/>
                    <a:lstStyle/>
                    <a:p>
                      <a:pPr marL="0" lvl="0" indent="0" algn="l" rtl="0">
                        <a:lnSpc>
                          <a:spcPct val="115000"/>
                        </a:lnSpc>
                        <a:spcBef>
                          <a:spcPts val="1200"/>
                        </a:spcBef>
                        <a:spcAft>
                          <a:spcPts val="0"/>
                        </a:spcAft>
                        <a:buNone/>
                      </a:pPr>
                      <a:r>
                        <a:rPr lang="en" sz="1200">
                          <a:latin typeface="Times New Roman"/>
                          <a:ea typeface="Times New Roman"/>
                          <a:cs typeface="Times New Roman"/>
                          <a:sym typeface="Times New Roman"/>
                        </a:rPr>
                        <a:t>9,802,414.915</a:t>
                      </a:r>
                      <a:endParaRPr sz="12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2"/>
                  </a:ext>
                </a:extLst>
              </a:tr>
              <a:tr h="462375">
                <a:tc>
                  <a:txBody>
                    <a:bodyPr/>
                    <a:lstStyle/>
                    <a:p>
                      <a:pPr marL="0" lvl="0" indent="0" algn="l" rtl="0">
                        <a:lnSpc>
                          <a:spcPct val="115000"/>
                        </a:lnSpc>
                        <a:spcBef>
                          <a:spcPts val="1200"/>
                        </a:spcBef>
                        <a:spcAft>
                          <a:spcPts val="0"/>
                        </a:spcAft>
                        <a:buNone/>
                      </a:pPr>
                      <a:r>
                        <a:rPr lang="en" sz="1200" b="1">
                          <a:latin typeface="Times New Roman"/>
                          <a:ea typeface="Times New Roman"/>
                          <a:cs typeface="Times New Roman"/>
                          <a:sym typeface="Times New Roman"/>
                        </a:rPr>
                        <a:t>O&amp;M Costs (USD/Year)</a:t>
                      </a:r>
                      <a:endParaRPr sz="1200" b="1">
                        <a:latin typeface="Times New Roman"/>
                        <a:ea typeface="Times New Roman"/>
                        <a:cs typeface="Times New Roman"/>
                        <a:sym typeface="Times New Roman"/>
                      </a:endParaRPr>
                    </a:p>
                  </a:txBody>
                  <a:tcPr marL="63500" marR="63500" marT="63500" marB="63500">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200">
                          <a:latin typeface="Times New Roman"/>
                          <a:ea typeface="Times New Roman"/>
                          <a:cs typeface="Times New Roman"/>
                          <a:sym typeface="Times New Roman"/>
                        </a:rPr>
                        <a:t>57,053,144.11</a:t>
                      </a:r>
                      <a:endParaRPr sz="1200">
                        <a:latin typeface="Times New Roman"/>
                        <a:ea typeface="Times New Roman"/>
                        <a:cs typeface="Times New Roman"/>
                        <a:sym typeface="Times New Roman"/>
                      </a:endParaRPr>
                    </a:p>
                  </a:txBody>
                  <a:tcPr marL="63500" marR="63500" marT="63500" marB="63500">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462375">
                <a:tc>
                  <a:txBody>
                    <a:bodyPr/>
                    <a:lstStyle/>
                    <a:p>
                      <a:pPr marL="0" lvl="0" indent="0" algn="l" rtl="0">
                        <a:lnSpc>
                          <a:spcPct val="115000"/>
                        </a:lnSpc>
                        <a:spcBef>
                          <a:spcPts val="1200"/>
                        </a:spcBef>
                        <a:spcAft>
                          <a:spcPts val="0"/>
                        </a:spcAft>
                        <a:buNone/>
                      </a:pPr>
                      <a:r>
                        <a:rPr lang="en" sz="1200" b="1">
                          <a:latin typeface="Times New Roman"/>
                          <a:ea typeface="Times New Roman"/>
                          <a:cs typeface="Times New Roman"/>
                          <a:sym typeface="Times New Roman"/>
                        </a:rPr>
                        <a:t>Profit Before Taxes (USD/Year)</a:t>
                      </a:r>
                      <a:endParaRPr sz="1200" b="1">
                        <a:latin typeface="Times New Roman"/>
                        <a:ea typeface="Times New Roman"/>
                        <a:cs typeface="Times New Roman"/>
                        <a:sym typeface="Times New Roman"/>
                      </a:endParaRPr>
                    </a:p>
                  </a:txBody>
                  <a:tcPr marL="63500" marR="63500" marT="63500" marB="63500">
                    <a:lnT w="12650" cap="flat" cmpd="sng">
                      <a:solidFill>
                        <a:srgbClr val="000000"/>
                      </a:solidFill>
                      <a:prstDash val="solid"/>
                      <a:round/>
                      <a:headEnd type="none" w="sm" len="sm"/>
                      <a:tailEnd type="none" w="sm" len="sm"/>
                    </a:lnT>
                  </a:tcPr>
                </a:tc>
                <a:tc>
                  <a:txBody>
                    <a:bodyPr/>
                    <a:lstStyle/>
                    <a:p>
                      <a:pPr marL="0" lvl="0" indent="0" algn="l" rtl="0">
                        <a:lnSpc>
                          <a:spcPct val="115000"/>
                        </a:lnSpc>
                        <a:spcBef>
                          <a:spcPts val="1200"/>
                        </a:spcBef>
                        <a:spcAft>
                          <a:spcPts val="0"/>
                        </a:spcAft>
                        <a:buNone/>
                      </a:pPr>
                      <a:r>
                        <a:rPr lang="en" sz="1200">
                          <a:latin typeface="Times New Roman"/>
                          <a:ea typeface="Times New Roman"/>
                          <a:cs typeface="Times New Roman"/>
                          <a:sym typeface="Times New Roman"/>
                        </a:rPr>
                        <a:t>32,078,307.57</a:t>
                      </a:r>
                      <a:endParaRPr sz="1200">
                        <a:latin typeface="Times New Roman"/>
                        <a:ea typeface="Times New Roman"/>
                        <a:cs typeface="Times New Roman"/>
                        <a:sym typeface="Times New Roman"/>
                      </a:endParaRPr>
                    </a:p>
                  </a:txBody>
                  <a:tcPr marL="63500" marR="63500" marT="63500" marB="63500">
                    <a:lnT w="12650" cap="flat" cmpd="sng">
                      <a:solidFill>
                        <a:srgbClr val="000000"/>
                      </a:solidFill>
                      <a:prstDash val="solid"/>
                      <a:round/>
                      <a:headEnd type="none" w="sm" len="sm"/>
                      <a:tailEnd type="none" w="sm" len="sm"/>
                    </a:lnT>
                  </a:tcPr>
                </a:tc>
                <a:extLst>
                  <a:ext uri="{0D108BD9-81ED-4DB2-BD59-A6C34878D82A}">
                    <a16:rowId xmlns:a16="http://schemas.microsoft.com/office/drawing/2014/main" val="10004"/>
                  </a:ext>
                </a:extLst>
              </a:tr>
              <a:tr h="462375">
                <a:tc>
                  <a:txBody>
                    <a:bodyPr/>
                    <a:lstStyle/>
                    <a:p>
                      <a:pPr marL="0" lvl="0" indent="0" algn="l" rtl="0">
                        <a:lnSpc>
                          <a:spcPct val="115000"/>
                        </a:lnSpc>
                        <a:spcBef>
                          <a:spcPts val="1200"/>
                        </a:spcBef>
                        <a:spcAft>
                          <a:spcPts val="0"/>
                        </a:spcAft>
                        <a:buNone/>
                      </a:pPr>
                      <a:r>
                        <a:rPr lang="en" sz="1200" b="1">
                          <a:latin typeface="Times New Roman"/>
                          <a:ea typeface="Times New Roman"/>
                          <a:cs typeface="Times New Roman"/>
                          <a:sym typeface="Times New Roman"/>
                        </a:rPr>
                        <a:t>Profit After Taxes (USD/Year)</a:t>
                      </a:r>
                      <a:endParaRPr sz="1200" b="1">
                        <a:latin typeface="Times New Roman"/>
                        <a:ea typeface="Times New Roman"/>
                        <a:cs typeface="Times New Roman"/>
                        <a:sym typeface="Times New Roman"/>
                      </a:endParaRPr>
                    </a:p>
                  </a:txBody>
                  <a:tcPr marL="63500" marR="63500" marT="63500" marB="63500">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200">
                          <a:latin typeface="Times New Roman"/>
                          <a:ea typeface="Times New Roman"/>
                          <a:cs typeface="Times New Roman"/>
                          <a:sym typeface="Times New Roman"/>
                        </a:rPr>
                        <a:t>21,492,466.07</a:t>
                      </a:r>
                      <a:endParaRPr sz="1200">
                        <a:latin typeface="Times New Roman"/>
                        <a:ea typeface="Times New Roman"/>
                        <a:cs typeface="Times New Roman"/>
                        <a:sym typeface="Times New Roman"/>
                      </a:endParaRPr>
                    </a:p>
                  </a:txBody>
                  <a:tcPr marL="63500" marR="63500" marT="63500" marB="63500">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427125">
                <a:tc>
                  <a:txBody>
                    <a:bodyPr/>
                    <a:lstStyle/>
                    <a:p>
                      <a:pPr marL="0" lvl="0" indent="0" algn="l" rtl="0">
                        <a:lnSpc>
                          <a:spcPct val="115000"/>
                        </a:lnSpc>
                        <a:spcBef>
                          <a:spcPts val="1200"/>
                        </a:spcBef>
                        <a:spcAft>
                          <a:spcPts val="0"/>
                        </a:spcAft>
                        <a:buNone/>
                      </a:pPr>
                      <a:r>
                        <a:rPr lang="en" sz="1200" b="1">
                          <a:latin typeface="Times New Roman"/>
                          <a:ea typeface="Times New Roman"/>
                          <a:cs typeface="Times New Roman"/>
                          <a:sym typeface="Times New Roman"/>
                        </a:rPr>
                        <a:t>ROI</a:t>
                      </a:r>
                      <a:endParaRPr sz="1200" b="1">
                        <a:latin typeface="Times New Roman"/>
                        <a:ea typeface="Times New Roman"/>
                        <a:cs typeface="Times New Roman"/>
                        <a:sym typeface="Times New Roman"/>
                      </a:endParaRPr>
                    </a:p>
                  </a:txBody>
                  <a:tcPr marL="63500" marR="63500" marT="63500" marB="63500">
                    <a:lnT w="12650" cap="flat" cmpd="sng">
                      <a:solidFill>
                        <a:srgbClr val="000000"/>
                      </a:solidFill>
                      <a:prstDash val="solid"/>
                      <a:round/>
                      <a:headEnd type="none" w="sm" len="sm"/>
                      <a:tailEnd type="none" w="sm" len="sm"/>
                    </a:lnT>
                  </a:tcPr>
                </a:tc>
                <a:tc>
                  <a:txBody>
                    <a:bodyPr/>
                    <a:lstStyle/>
                    <a:p>
                      <a:pPr marL="0" lvl="0" indent="0" algn="l" rtl="0">
                        <a:lnSpc>
                          <a:spcPct val="115000"/>
                        </a:lnSpc>
                        <a:spcBef>
                          <a:spcPts val="1200"/>
                        </a:spcBef>
                        <a:spcAft>
                          <a:spcPts val="0"/>
                        </a:spcAft>
                        <a:buNone/>
                      </a:pPr>
                      <a:r>
                        <a:rPr lang="en" sz="1200">
                          <a:latin typeface="Times New Roman"/>
                          <a:ea typeface="Times New Roman"/>
                          <a:cs typeface="Times New Roman"/>
                          <a:sym typeface="Times New Roman"/>
                        </a:rPr>
                        <a:t>3.68 %</a:t>
                      </a:r>
                      <a:endParaRPr sz="1200">
                        <a:latin typeface="Times New Roman"/>
                        <a:ea typeface="Times New Roman"/>
                        <a:cs typeface="Times New Roman"/>
                        <a:sym typeface="Times New Roman"/>
                      </a:endParaRPr>
                    </a:p>
                  </a:txBody>
                  <a:tcPr marL="63500" marR="63500" marT="63500" marB="63500">
                    <a:lnT w="12650" cap="flat" cmpd="sng">
                      <a:solidFill>
                        <a:srgbClr val="000000"/>
                      </a:solidFill>
                      <a:prstDash val="solid"/>
                      <a:round/>
                      <a:headEnd type="none" w="sm" len="sm"/>
                      <a:tailEnd type="none" w="sm" len="sm"/>
                    </a:lnT>
                  </a:tcPr>
                </a:tc>
                <a:extLst>
                  <a:ext uri="{0D108BD9-81ED-4DB2-BD59-A6C34878D82A}">
                    <a16:rowId xmlns:a16="http://schemas.microsoft.com/office/drawing/2014/main" val="10006"/>
                  </a:ext>
                </a:extLst>
              </a:tr>
              <a:tr h="427125">
                <a:tc>
                  <a:txBody>
                    <a:bodyPr/>
                    <a:lstStyle/>
                    <a:p>
                      <a:pPr marL="0" lvl="0" indent="0" algn="l" rtl="0">
                        <a:lnSpc>
                          <a:spcPct val="115000"/>
                        </a:lnSpc>
                        <a:spcBef>
                          <a:spcPts val="1200"/>
                        </a:spcBef>
                        <a:spcAft>
                          <a:spcPts val="0"/>
                        </a:spcAft>
                        <a:buNone/>
                      </a:pPr>
                      <a:r>
                        <a:rPr lang="en" sz="1200" b="1">
                          <a:latin typeface="Times New Roman"/>
                          <a:ea typeface="Times New Roman"/>
                          <a:cs typeface="Times New Roman"/>
                          <a:sym typeface="Times New Roman"/>
                        </a:rPr>
                        <a:t>Payback Period</a:t>
                      </a:r>
                      <a:endParaRPr sz="1200" b="1">
                        <a:latin typeface="Times New Roman"/>
                        <a:ea typeface="Times New Roman"/>
                        <a:cs typeface="Times New Roman"/>
                        <a:sym typeface="Times New Roman"/>
                      </a:endParaRPr>
                    </a:p>
                  </a:txBody>
                  <a:tcPr marL="63500" marR="63500" marT="63500" marB="63500"/>
                </a:tc>
                <a:tc>
                  <a:txBody>
                    <a:bodyPr/>
                    <a:lstStyle/>
                    <a:p>
                      <a:pPr marL="0" lvl="0" indent="0" algn="l" rtl="0">
                        <a:lnSpc>
                          <a:spcPct val="115000"/>
                        </a:lnSpc>
                        <a:spcBef>
                          <a:spcPts val="1200"/>
                        </a:spcBef>
                        <a:spcAft>
                          <a:spcPts val="0"/>
                        </a:spcAft>
                        <a:buNone/>
                      </a:pPr>
                      <a:r>
                        <a:rPr lang="en" sz="1200">
                          <a:latin typeface="Times New Roman"/>
                          <a:ea typeface="Times New Roman"/>
                          <a:cs typeface="Times New Roman"/>
                          <a:sym typeface="Times New Roman"/>
                        </a:rPr>
                        <a:t>4.60 Years</a:t>
                      </a:r>
                      <a:endParaRPr sz="12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7"/>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Environment, Health, and Safety </a:t>
            </a:r>
            <a:endParaRPr/>
          </a:p>
        </p:txBody>
      </p:sp>
      <p:sp>
        <p:nvSpPr>
          <p:cNvPr id="175" name="Google Shape;175;p27"/>
          <p:cNvSpPr txBox="1">
            <a:spLocks noGrp="1"/>
          </p:cNvSpPr>
          <p:nvPr>
            <p:ph type="body" idx="1"/>
          </p:nvPr>
        </p:nvSpPr>
        <p:spPr>
          <a:xfrm>
            <a:off x="311700" y="1152475"/>
            <a:ext cx="6231000" cy="21345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457200" lvl="0" indent="-307340" algn="l" rtl="0">
              <a:spcBef>
                <a:spcPts val="0"/>
              </a:spcBef>
              <a:spcAft>
                <a:spcPts val="0"/>
              </a:spcAft>
              <a:buClr>
                <a:schemeClr val="dk1"/>
              </a:buClr>
              <a:buSzPct val="114285"/>
              <a:buChar char="●"/>
            </a:pPr>
            <a:r>
              <a:rPr lang="en" sz="1400">
                <a:solidFill>
                  <a:schemeClr val="dk1"/>
                </a:solidFill>
              </a:rPr>
              <a:t>Most of the environmental concerns are due to flue gas emission to the atmosphere primarily by producing NOx (nitric oxide) compounds</a:t>
            </a:r>
            <a:endParaRPr sz="1400">
              <a:solidFill>
                <a:schemeClr val="dk1"/>
              </a:solidFill>
            </a:endParaRPr>
          </a:p>
          <a:p>
            <a:pPr marL="457200" lvl="0" indent="0" algn="l" rtl="0">
              <a:spcBef>
                <a:spcPts val="1200"/>
              </a:spcBef>
              <a:spcAft>
                <a:spcPts val="0"/>
              </a:spcAft>
              <a:buNone/>
            </a:pPr>
            <a:endParaRPr sz="1400">
              <a:solidFill>
                <a:schemeClr val="dk1"/>
              </a:solidFill>
            </a:endParaRPr>
          </a:p>
          <a:p>
            <a:pPr marL="457200" lvl="0" indent="-307340" algn="l" rtl="0">
              <a:spcBef>
                <a:spcPts val="0"/>
              </a:spcBef>
              <a:spcAft>
                <a:spcPts val="0"/>
              </a:spcAft>
              <a:buClr>
                <a:schemeClr val="dk1"/>
              </a:buClr>
              <a:buSzPct val="114285"/>
              <a:buChar char="●"/>
            </a:pPr>
            <a:r>
              <a:rPr lang="en" sz="1400">
                <a:solidFill>
                  <a:schemeClr val="dk1"/>
                </a:solidFill>
              </a:rPr>
              <a:t>Refineries in the U.S. are operating under consent an agreement with the EPA to lower air emissions from their FCC units. </a:t>
            </a:r>
            <a:endParaRPr sz="1400">
              <a:solidFill>
                <a:schemeClr val="dk1"/>
              </a:solidFill>
            </a:endParaRPr>
          </a:p>
          <a:p>
            <a:pPr marL="457200" lvl="0" indent="0" algn="l" rtl="0">
              <a:lnSpc>
                <a:spcPct val="115000"/>
              </a:lnSpc>
              <a:spcBef>
                <a:spcPts val="0"/>
              </a:spcBef>
              <a:spcAft>
                <a:spcPts val="0"/>
              </a:spcAft>
              <a:buNone/>
            </a:pPr>
            <a:endParaRPr sz="1400">
              <a:solidFill>
                <a:schemeClr val="dk1"/>
              </a:solidFill>
            </a:endParaRPr>
          </a:p>
          <a:p>
            <a:pPr marL="457200" lvl="0" indent="-297497" algn="l" rtl="0">
              <a:lnSpc>
                <a:spcPct val="115000"/>
              </a:lnSpc>
              <a:spcBef>
                <a:spcPts val="1200"/>
              </a:spcBef>
              <a:spcAft>
                <a:spcPts val="0"/>
              </a:spcAft>
              <a:buClr>
                <a:schemeClr val="dk1"/>
              </a:buClr>
              <a:buSzPct val="100000"/>
              <a:buChar char="●"/>
            </a:pPr>
            <a:r>
              <a:rPr lang="en" sz="1400">
                <a:solidFill>
                  <a:schemeClr val="dk1"/>
                </a:solidFill>
              </a:rPr>
              <a:t>EPA limits allowable NOx emission to the atmosphere to 20 ppm.</a:t>
            </a:r>
            <a:endParaRPr/>
          </a:p>
        </p:txBody>
      </p:sp>
      <p:pic>
        <p:nvPicPr>
          <p:cNvPr id="176" name="Google Shape;176;p27"/>
          <p:cNvPicPr preferRelativeResize="0"/>
          <p:nvPr/>
        </p:nvPicPr>
        <p:blipFill>
          <a:blip r:embed="rId3">
            <a:alphaModFix/>
          </a:blip>
          <a:stretch>
            <a:fillRect/>
          </a:stretch>
        </p:blipFill>
        <p:spPr>
          <a:xfrm>
            <a:off x="6494209" y="78351"/>
            <a:ext cx="2553675" cy="2846800"/>
          </a:xfrm>
          <a:prstGeom prst="rect">
            <a:avLst/>
          </a:prstGeom>
          <a:noFill/>
          <a:ln>
            <a:noFill/>
          </a:ln>
        </p:spPr>
      </p:pic>
      <p:pic>
        <p:nvPicPr>
          <p:cNvPr id="177" name="Google Shape;177;p27"/>
          <p:cNvPicPr preferRelativeResize="0"/>
          <p:nvPr/>
        </p:nvPicPr>
        <p:blipFill>
          <a:blip r:embed="rId4">
            <a:alphaModFix/>
          </a:blip>
          <a:stretch>
            <a:fillRect/>
          </a:stretch>
        </p:blipFill>
        <p:spPr>
          <a:xfrm>
            <a:off x="589425" y="3069625"/>
            <a:ext cx="3753975" cy="1995524"/>
          </a:xfrm>
          <a:prstGeom prst="rect">
            <a:avLst/>
          </a:prstGeom>
          <a:noFill/>
          <a:ln>
            <a:noFill/>
          </a:ln>
        </p:spPr>
      </p:pic>
      <p:pic>
        <p:nvPicPr>
          <p:cNvPr id="178" name="Google Shape;178;p27"/>
          <p:cNvPicPr preferRelativeResize="0"/>
          <p:nvPr/>
        </p:nvPicPr>
        <p:blipFill>
          <a:blip r:embed="rId5">
            <a:alphaModFix/>
          </a:blip>
          <a:stretch>
            <a:fillRect/>
          </a:stretch>
        </p:blipFill>
        <p:spPr>
          <a:xfrm>
            <a:off x="4673033" y="3069625"/>
            <a:ext cx="4374851" cy="19955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8"/>
          <p:cNvSpPr txBox="1">
            <a:spLocks noGrp="1"/>
          </p:cNvSpPr>
          <p:nvPr>
            <p:ph type="title"/>
          </p:nvPr>
        </p:nvSpPr>
        <p:spPr>
          <a:xfrm>
            <a:off x="311700" y="23557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990"/>
              <a:buFont typeface="Arial"/>
              <a:buNone/>
            </a:pPr>
            <a:r>
              <a:rPr lang="en" sz="2320" dirty="0">
                <a:latin typeface="Times New Roman"/>
                <a:ea typeface="Times New Roman"/>
                <a:cs typeface="Times New Roman"/>
                <a:sym typeface="Times New Roman"/>
              </a:rPr>
              <a:t>Environment, Health, and Safety </a:t>
            </a:r>
            <a:endParaRPr sz="2320" dirty="0">
              <a:latin typeface="Times New Roman"/>
              <a:ea typeface="Times New Roman"/>
              <a:cs typeface="Times New Roman"/>
              <a:sym typeface="Times New Roman"/>
            </a:endParaRPr>
          </a:p>
        </p:txBody>
      </p:sp>
      <p:graphicFrame>
        <p:nvGraphicFramePr>
          <p:cNvPr id="184" name="Google Shape;184;p28"/>
          <p:cNvGraphicFramePr/>
          <p:nvPr>
            <p:extLst>
              <p:ext uri="{D42A27DB-BD31-4B8C-83A1-F6EECF244321}">
                <p14:modId xmlns:p14="http://schemas.microsoft.com/office/powerpoint/2010/main" val="306228577"/>
              </p:ext>
            </p:extLst>
          </p:nvPr>
        </p:nvGraphicFramePr>
        <p:xfrm>
          <a:off x="400475" y="808278"/>
          <a:ext cx="7239000" cy="3599361"/>
        </p:xfrm>
        <a:graphic>
          <a:graphicData uri="http://schemas.openxmlformats.org/drawingml/2006/table">
            <a:tbl>
              <a:tblPr>
                <a:noFill/>
                <a:tableStyleId>{57212116-5650-4826-89F4-7B63534F38AA}</a:tableStyleId>
              </a:tblPr>
              <a:tblGrid>
                <a:gridCol w="1654950">
                  <a:extLst>
                    <a:ext uri="{9D8B030D-6E8A-4147-A177-3AD203B41FA5}">
                      <a16:colId xmlns:a16="http://schemas.microsoft.com/office/drawing/2014/main" val="20000"/>
                    </a:ext>
                  </a:extLst>
                </a:gridCol>
                <a:gridCol w="5584050">
                  <a:extLst>
                    <a:ext uri="{9D8B030D-6E8A-4147-A177-3AD203B41FA5}">
                      <a16:colId xmlns:a16="http://schemas.microsoft.com/office/drawing/2014/main" val="20001"/>
                    </a:ext>
                  </a:extLst>
                </a:gridCol>
              </a:tblGrid>
              <a:tr h="379925">
                <a:tc gridSpan="2">
                  <a:txBody>
                    <a:bodyPr/>
                    <a:lstStyle/>
                    <a:p>
                      <a:pPr marL="0" lvl="0" indent="0" algn="ctr" rtl="0">
                        <a:spcBef>
                          <a:spcPts val="0"/>
                        </a:spcBef>
                        <a:spcAft>
                          <a:spcPts val="0"/>
                        </a:spcAft>
                        <a:buNone/>
                      </a:pPr>
                      <a:r>
                        <a:rPr lang="en" sz="1500" b="1">
                          <a:latin typeface="Times New Roman"/>
                          <a:ea typeface="Times New Roman"/>
                          <a:cs typeface="Times New Roman"/>
                          <a:sym typeface="Times New Roman"/>
                        </a:rPr>
                        <a:t>General and Environmental Hazards of FCC Products and Reactants</a:t>
                      </a:r>
                      <a:endParaRPr sz="1500" b="1">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3F3F3"/>
                    </a:solidFill>
                  </a:tcPr>
                </a:tc>
                <a:tc hMerge="1">
                  <a:txBody>
                    <a:bodyPr/>
                    <a:lstStyle/>
                    <a:p>
                      <a:endParaRPr lang="en-US"/>
                    </a:p>
                  </a:txBody>
                  <a:tcPr/>
                </a:tc>
                <a:extLst>
                  <a:ext uri="{0D108BD9-81ED-4DB2-BD59-A6C34878D82A}">
                    <a16:rowId xmlns:a16="http://schemas.microsoft.com/office/drawing/2014/main" val="10000"/>
                  </a:ext>
                </a:extLst>
              </a:tr>
              <a:tr h="327575">
                <a:tc>
                  <a:txBody>
                    <a:bodyPr/>
                    <a:lstStyle/>
                    <a:p>
                      <a:pPr marL="0" lvl="0" indent="0" algn="l" rtl="0">
                        <a:spcBef>
                          <a:spcPts val="0"/>
                        </a:spcBef>
                        <a:spcAft>
                          <a:spcPts val="0"/>
                        </a:spcAft>
                        <a:buNone/>
                      </a:pPr>
                      <a:r>
                        <a:rPr lang="en">
                          <a:latin typeface="Times New Roman"/>
                          <a:ea typeface="Times New Roman"/>
                          <a:cs typeface="Times New Roman"/>
                          <a:sym typeface="Times New Roman"/>
                        </a:rPr>
                        <a:t>Gas Oil</a:t>
                      </a:r>
                      <a:endParaRPr>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457200" lvl="0" indent="-317500" algn="l" rtl="0">
                        <a:lnSpc>
                          <a:spcPct val="120000"/>
                        </a:lnSpc>
                        <a:spcBef>
                          <a:spcPts val="0"/>
                        </a:spcBef>
                        <a:spcAft>
                          <a:spcPts val="0"/>
                        </a:spcAft>
                        <a:buClr>
                          <a:schemeClr val="dk1"/>
                        </a:buClr>
                        <a:buSzPts val="1400"/>
                        <a:buFont typeface="Times New Roman"/>
                        <a:buChar char="●"/>
                      </a:pPr>
                      <a:r>
                        <a:rPr lang="en" dirty="0">
                          <a:solidFill>
                            <a:schemeClr val="dk1"/>
                          </a:solidFill>
                          <a:latin typeface="Times New Roman"/>
                          <a:ea typeface="Times New Roman"/>
                          <a:cs typeface="Times New Roman"/>
                          <a:sym typeface="Times New Roman"/>
                        </a:rPr>
                        <a:t>Oil spills contaminate land and water; deadly to animals.</a:t>
                      </a:r>
                      <a:endParaRPr dirty="0">
                        <a:solidFill>
                          <a:schemeClr val="dk1"/>
                        </a:solidFill>
                        <a:latin typeface="Times New Roman"/>
                        <a:ea typeface="Times New Roman"/>
                        <a:cs typeface="Times New Roman"/>
                        <a:sym typeface="Times New Roman"/>
                      </a:endParaRPr>
                    </a:p>
                    <a:p>
                      <a:pPr marL="457200" lvl="0" indent="-317500" algn="l" rtl="0">
                        <a:lnSpc>
                          <a:spcPct val="120000"/>
                        </a:lnSpc>
                        <a:spcBef>
                          <a:spcPts val="0"/>
                        </a:spcBef>
                        <a:spcAft>
                          <a:spcPts val="0"/>
                        </a:spcAft>
                        <a:buClr>
                          <a:schemeClr val="dk1"/>
                        </a:buClr>
                        <a:buSzPts val="1400"/>
                        <a:buFont typeface="Times New Roman"/>
                        <a:buChar char="●"/>
                      </a:pPr>
                      <a:r>
                        <a:rPr lang="en" dirty="0">
                          <a:solidFill>
                            <a:schemeClr val="dk1"/>
                          </a:solidFill>
                          <a:latin typeface="Times New Roman"/>
                          <a:ea typeface="Times New Roman"/>
                          <a:cs typeface="Times New Roman"/>
                          <a:sym typeface="Times New Roman"/>
                        </a:rPr>
                        <a:t>Air and water pollution hurts local communities.</a:t>
                      </a:r>
                      <a:endParaRPr dirty="0">
                        <a:solidFill>
                          <a:schemeClr val="dk1"/>
                        </a:solidFill>
                        <a:latin typeface="Times New Roman"/>
                        <a:ea typeface="Times New Roman"/>
                        <a:cs typeface="Times New Roman"/>
                        <a:sym typeface="Times New Rom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58600">
                <a:tc>
                  <a:txBody>
                    <a:bodyPr/>
                    <a:lstStyle/>
                    <a:p>
                      <a:pPr marL="0" lvl="0" indent="0" algn="l" rtl="0">
                        <a:spcBef>
                          <a:spcPts val="0"/>
                        </a:spcBef>
                        <a:spcAft>
                          <a:spcPts val="0"/>
                        </a:spcAft>
                        <a:buNone/>
                      </a:pPr>
                      <a:r>
                        <a:rPr lang="en">
                          <a:latin typeface="Times New Roman"/>
                          <a:ea typeface="Times New Roman"/>
                          <a:cs typeface="Times New Roman"/>
                          <a:sym typeface="Times New Roman"/>
                        </a:rPr>
                        <a:t>LCO</a:t>
                      </a:r>
                      <a:endParaRPr>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rowSpan="2">
                  <a:txBody>
                    <a:bodyPr/>
                    <a:lstStyle/>
                    <a:p>
                      <a:pPr marL="457200" lvl="0" indent="-317500" algn="l" rtl="0">
                        <a:spcBef>
                          <a:spcPts val="0"/>
                        </a:spcBef>
                        <a:spcAft>
                          <a:spcPts val="0"/>
                        </a:spcAft>
                        <a:buClr>
                          <a:schemeClr val="dk1"/>
                        </a:buClr>
                        <a:buSzPts val="1400"/>
                        <a:buFont typeface="Times New Roman"/>
                        <a:buChar char="●"/>
                      </a:pPr>
                      <a:r>
                        <a:rPr lang="en" dirty="0">
                          <a:solidFill>
                            <a:schemeClr val="dk1"/>
                          </a:solidFill>
                          <a:latin typeface="Times New Roman"/>
                          <a:ea typeface="Times New Roman"/>
                          <a:cs typeface="Times New Roman"/>
                          <a:sym typeface="Times New Roman"/>
                        </a:rPr>
                        <a:t>Toxic to aquatic life, with a long term effect on its environment.</a:t>
                      </a:r>
                      <a:endParaRPr dirty="0">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 dirty="0">
                          <a:solidFill>
                            <a:schemeClr val="dk1"/>
                          </a:solidFill>
                          <a:latin typeface="Times New Roman"/>
                          <a:ea typeface="Times New Roman"/>
                          <a:cs typeface="Times New Roman"/>
                          <a:sym typeface="Times New Roman"/>
                        </a:rPr>
                        <a:t>May be fatal if swallowed or enters airways.</a:t>
                      </a:r>
                      <a:endParaRPr dirty="0">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 dirty="0">
                          <a:solidFill>
                            <a:schemeClr val="dk1"/>
                          </a:solidFill>
                          <a:latin typeface="Times New Roman"/>
                          <a:ea typeface="Times New Roman"/>
                          <a:cs typeface="Times New Roman"/>
                          <a:sym typeface="Times New Roman"/>
                        </a:rPr>
                        <a:t>Can cause skin and eye irritation.</a:t>
                      </a:r>
                      <a:endParaRPr sz="1600" dirty="0">
                        <a:latin typeface="Times New Roman"/>
                        <a:ea typeface="Times New Roman"/>
                        <a:cs typeface="Times New Roman"/>
                        <a:sym typeface="Times New Rom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79925">
                <a:tc>
                  <a:txBody>
                    <a:bodyPr/>
                    <a:lstStyle/>
                    <a:p>
                      <a:pPr marL="0" lvl="0" indent="0" algn="l" rtl="0">
                        <a:spcBef>
                          <a:spcPts val="0"/>
                        </a:spcBef>
                        <a:spcAft>
                          <a:spcPts val="0"/>
                        </a:spcAft>
                        <a:buNone/>
                      </a:pPr>
                      <a:r>
                        <a:rPr lang="en">
                          <a:latin typeface="Times New Roman"/>
                          <a:ea typeface="Times New Roman"/>
                          <a:cs typeface="Times New Roman"/>
                          <a:sym typeface="Times New Roman"/>
                        </a:rPr>
                        <a:t>Gasoline</a:t>
                      </a:r>
                      <a:endParaRPr>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3"/>
                  </a:ext>
                </a:extLst>
              </a:tr>
              <a:tr h="793700">
                <a:tc>
                  <a:txBody>
                    <a:bodyPr/>
                    <a:lstStyle/>
                    <a:p>
                      <a:pPr marL="0" lvl="0" indent="0" algn="l" rtl="0">
                        <a:spcBef>
                          <a:spcPts val="0"/>
                        </a:spcBef>
                        <a:spcAft>
                          <a:spcPts val="0"/>
                        </a:spcAft>
                        <a:buNone/>
                      </a:pPr>
                      <a:r>
                        <a:rPr lang="en">
                          <a:latin typeface="Times New Roman"/>
                          <a:ea typeface="Times New Roman"/>
                          <a:cs typeface="Times New Roman"/>
                          <a:sym typeface="Times New Roman"/>
                        </a:rPr>
                        <a:t>LPG</a:t>
                      </a:r>
                      <a:endParaRPr>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457200" lvl="0" indent="-317500" algn="l" rtl="0">
                        <a:spcBef>
                          <a:spcPts val="0"/>
                        </a:spcBef>
                        <a:spcAft>
                          <a:spcPts val="0"/>
                        </a:spcAft>
                        <a:buSzPts val="1400"/>
                        <a:buFont typeface="Times New Roman"/>
                        <a:buChar char="●"/>
                      </a:pPr>
                      <a:r>
                        <a:rPr lang="en" dirty="0">
                          <a:latin typeface="Times New Roman"/>
                          <a:ea typeface="Times New Roman"/>
                          <a:cs typeface="Times New Roman"/>
                          <a:sym typeface="Times New Roman"/>
                        </a:rPr>
                        <a:t>Skin and eye irritant.</a:t>
                      </a:r>
                      <a:endParaRPr dirty="0">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dirty="0">
                          <a:latin typeface="Times New Roman"/>
                          <a:ea typeface="Times New Roman"/>
                          <a:cs typeface="Times New Roman"/>
                          <a:sym typeface="Times New Roman"/>
                        </a:rPr>
                        <a:t>May cause explosive mixture with air.</a:t>
                      </a:r>
                      <a:endParaRPr dirty="0">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dirty="0">
                          <a:latin typeface="Times New Roman"/>
                          <a:ea typeface="Times New Roman"/>
                          <a:cs typeface="Times New Roman"/>
                          <a:sym typeface="Times New Roman"/>
                        </a:rPr>
                        <a:t>At high concentration, may displace oxygen and cause suffocation.</a:t>
                      </a:r>
                      <a:endParaRPr dirty="0">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67975">
                <a:tc>
                  <a:txBody>
                    <a:bodyPr/>
                    <a:lstStyle/>
                    <a:p>
                      <a:pPr marL="0" lvl="0" indent="0" algn="l" rtl="0">
                        <a:spcBef>
                          <a:spcPts val="0"/>
                        </a:spcBef>
                        <a:spcAft>
                          <a:spcPts val="0"/>
                        </a:spcAft>
                        <a:buNone/>
                      </a:pPr>
                      <a:r>
                        <a:rPr lang="en">
                          <a:latin typeface="Times New Roman"/>
                          <a:ea typeface="Times New Roman"/>
                          <a:cs typeface="Times New Roman"/>
                          <a:sym typeface="Times New Roman"/>
                        </a:rPr>
                        <a:t>Dry Gas</a:t>
                      </a:r>
                      <a:endParaRPr>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457200" lvl="0" indent="-317500" algn="l" rtl="0">
                        <a:lnSpc>
                          <a:spcPct val="115000"/>
                        </a:lnSpc>
                        <a:spcBef>
                          <a:spcPts val="0"/>
                        </a:spcBef>
                        <a:spcAft>
                          <a:spcPts val="0"/>
                        </a:spcAft>
                        <a:buClr>
                          <a:schemeClr val="dk1"/>
                        </a:buClr>
                        <a:buSzPts val="1400"/>
                        <a:buFont typeface="Times New Roman"/>
                        <a:buChar char="●"/>
                      </a:pPr>
                      <a:r>
                        <a:rPr lang="en" dirty="0">
                          <a:solidFill>
                            <a:schemeClr val="dk1"/>
                          </a:solidFill>
                          <a:latin typeface="Times New Roman"/>
                          <a:ea typeface="Times New Roman"/>
                          <a:cs typeface="Times New Roman"/>
                          <a:sym typeface="Times New Roman"/>
                        </a:rPr>
                        <a:t>Extremely flammable gas.</a:t>
                      </a:r>
                      <a:endParaRPr dirty="0">
                        <a:solidFill>
                          <a:schemeClr val="dk1"/>
                        </a:solidFill>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01450">
                <a:tc>
                  <a:txBody>
                    <a:bodyPr/>
                    <a:lstStyle/>
                    <a:p>
                      <a:pPr marL="0" lvl="0" indent="0" algn="l" rtl="0">
                        <a:spcBef>
                          <a:spcPts val="0"/>
                        </a:spcBef>
                        <a:spcAft>
                          <a:spcPts val="0"/>
                        </a:spcAft>
                        <a:buNone/>
                      </a:pPr>
                      <a:r>
                        <a:rPr lang="en">
                          <a:latin typeface="Times New Roman"/>
                          <a:ea typeface="Times New Roman"/>
                          <a:cs typeface="Times New Roman"/>
                          <a:sym typeface="Times New Roman"/>
                        </a:rPr>
                        <a:t>Catalyst (Zeolite Y)</a:t>
                      </a:r>
                      <a:endParaRPr>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457200" lvl="0" indent="-317500" algn="l" rtl="0">
                        <a:spcBef>
                          <a:spcPts val="0"/>
                        </a:spcBef>
                        <a:spcAft>
                          <a:spcPts val="0"/>
                        </a:spcAft>
                        <a:buClr>
                          <a:schemeClr val="dk1"/>
                        </a:buClr>
                        <a:buSzPts val="1400"/>
                        <a:buFont typeface="Times New Roman"/>
                        <a:buChar char="●"/>
                      </a:pPr>
                      <a:r>
                        <a:rPr lang="en" dirty="0">
                          <a:solidFill>
                            <a:schemeClr val="dk1"/>
                          </a:solidFill>
                          <a:latin typeface="Times New Roman"/>
                          <a:ea typeface="Times New Roman"/>
                          <a:cs typeface="Times New Roman"/>
                          <a:sym typeface="Times New Roman"/>
                        </a:rPr>
                        <a:t>May cause respiratory irritation if inhaled.</a:t>
                      </a:r>
                      <a:endParaRPr dirty="0">
                        <a:solidFill>
                          <a:schemeClr val="dk1"/>
                        </a:solidFill>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9"/>
          <p:cNvSpPr txBox="1">
            <a:spLocks noGrp="1"/>
          </p:cNvSpPr>
          <p:nvPr>
            <p:ph type="body" idx="1"/>
          </p:nvPr>
        </p:nvSpPr>
        <p:spPr>
          <a:xfrm>
            <a:off x="311700" y="1198575"/>
            <a:ext cx="8520600" cy="3426300"/>
          </a:xfrm>
          <a:prstGeom prst="rect">
            <a:avLst/>
          </a:prstGeom>
        </p:spPr>
        <p:txBody>
          <a:bodyPr spcFirstLastPara="1" wrap="square" lIns="91425" tIns="91425" rIns="91425" bIns="91425" anchor="t" anchorCtr="0">
            <a:normAutofit lnSpcReduction="10000"/>
          </a:bodyPr>
          <a:lstStyle/>
          <a:p>
            <a:pPr marL="457200" lvl="0" indent="0" algn="ctr" rtl="0">
              <a:lnSpc>
                <a:spcPct val="120000"/>
              </a:lnSpc>
              <a:spcBef>
                <a:spcPts val="0"/>
              </a:spcBef>
              <a:spcAft>
                <a:spcPts val="0"/>
              </a:spcAft>
              <a:buNone/>
            </a:pPr>
            <a:r>
              <a:rPr lang="en" sz="7000" b="1">
                <a:solidFill>
                  <a:srgbClr val="FF0000"/>
                </a:solidFill>
                <a:latin typeface="Times New Roman"/>
                <a:ea typeface="Times New Roman"/>
                <a:cs typeface="Times New Roman"/>
                <a:sym typeface="Times New Roman"/>
              </a:rPr>
              <a:t>Thank You!</a:t>
            </a:r>
            <a:endParaRPr sz="7000" b="1">
              <a:solidFill>
                <a:srgbClr val="FF0000"/>
              </a:solidFill>
              <a:latin typeface="Times New Roman"/>
              <a:ea typeface="Times New Roman"/>
              <a:cs typeface="Times New Roman"/>
              <a:sym typeface="Times New Roman"/>
            </a:endParaRPr>
          </a:p>
          <a:p>
            <a:pPr marL="457200" lvl="0" indent="0" algn="l" rtl="0">
              <a:lnSpc>
                <a:spcPct val="120000"/>
              </a:lnSpc>
              <a:spcBef>
                <a:spcPts val="3000"/>
              </a:spcBef>
              <a:spcAft>
                <a:spcPts val="0"/>
              </a:spcAft>
              <a:buNone/>
            </a:pPr>
            <a:endParaRPr sz="4000" b="1">
              <a:solidFill>
                <a:srgbClr val="FF0000"/>
              </a:solidFill>
              <a:latin typeface="Times New Roman"/>
              <a:ea typeface="Times New Roman"/>
              <a:cs typeface="Times New Roman"/>
              <a:sym typeface="Times New Roman"/>
            </a:endParaRPr>
          </a:p>
          <a:p>
            <a:pPr marL="457200" lvl="0" indent="0" algn="ctr" rtl="0">
              <a:lnSpc>
                <a:spcPct val="120000"/>
              </a:lnSpc>
              <a:spcBef>
                <a:spcPts val="3000"/>
              </a:spcBef>
              <a:spcAft>
                <a:spcPts val="3000"/>
              </a:spcAft>
              <a:buNone/>
            </a:pPr>
            <a:endParaRPr sz="4000" b="1">
              <a:solidFill>
                <a:srgbClr val="FF0000"/>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0"/>
          <p:cNvSpPr txBox="1">
            <a:spLocks noGrp="1"/>
          </p:cNvSpPr>
          <p:nvPr>
            <p:ph type="body" idx="1"/>
          </p:nvPr>
        </p:nvSpPr>
        <p:spPr>
          <a:xfrm>
            <a:off x="311700" y="863550"/>
            <a:ext cx="8520600" cy="3416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sz="4000">
              <a:solidFill>
                <a:srgbClr val="FF0000"/>
              </a:solidFill>
              <a:latin typeface="Times New Roman"/>
              <a:ea typeface="Times New Roman"/>
              <a:cs typeface="Times New Roman"/>
              <a:sym typeface="Times New Roman"/>
            </a:endParaRPr>
          </a:p>
          <a:p>
            <a:pPr marL="0" lvl="0" indent="0" algn="ctr" rtl="0">
              <a:spcBef>
                <a:spcPts val="1200"/>
              </a:spcBef>
              <a:spcAft>
                <a:spcPts val="1200"/>
              </a:spcAft>
              <a:buNone/>
            </a:pPr>
            <a:r>
              <a:rPr lang="en" sz="6000" b="1">
                <a:solidFill>
                  <a:srgbClr val="FF0000"/>
                </a:solidFill>
                <a:latin typeface="Times New Roman"/>
                <a:ea typeface="Times New Roman"/>
                <a:cs typeface="Times New Roman"/>
                <a:sym typeface="Times New Roman"/>
              </a:rPr>
              <a:t>Questions?</a:t>
            </a:r>
            <a:endParaRPr sz="6000" b="1">
              <a:solidFill>
                <a:srgbClr val="FF0000"/>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320">
                <a:latin typeface="Times New Roman"/>
                <a:ea typeface="Times New Roman"/>
                <a:cs typeface="Times New Roman"/>
                <a:sym typeface="Times New Roman"/>
              </a:rPr>
              <a:t>Applications</a:t>
            </a:r>
            <a:endParaRPr sz="2320">
              <a:latin typeface="Times New Roman"/>
              <a:ea typeface="Times New Roman"/>
              <a:cs typeface="Times New Roman"/>
              <a:sym typeface="Times New Roman"/>
            </a:endParaRPr>
          </a:p>
        </p:txBody>
      </p:sp>
      <p:sp>
        <p:nvSpPr>
          <p:cNvPr id="206" name="Google Shape;206;p31"/>
          <p:cNvSpPr txBox="1">
            <a:spLocks noGrp="1"/>
          </p:cNvSpPr>
          <p:nvPr>
            <p:ph type="body" idx="1"/>
          </p:nvPr>
        </p:nvSpPr>
        <p:spPr>
          <a:xfrm>
            <a:off x="311700" y="1152475"/>
            <a:ext cx="5688000" cy="3416400"/>
          </a:xfrm>
          <a:prstGeom prst="rect">
            <a:avLst/>
          </a:prstGeom>
        </p:spPr>
        <p:txBody>
          <a:bodyPr spcFirstLastPara="1" wrap="square" lIns="91425" tIns="91425" rIns="91425" bIns="91425" anchor="t" anchorCtr="0">
            <a:normAutofit fontScale="32500" lnSpcReduction="20000"/>
          </a:bodyPr>
          <a:lstStyle/>
          <a:p>
            <a:pPr marL="457200" lvl="0" indent="-314158" algn="l" rtl="0">
              <a:spcBef>
                <a:spcPts val="0"/>
              </a:spcBef>
              <a:spcAft>
                <a:spcPts val="0"/>
              </a:spcAft>
              <a:buClr>
                <a:schemeClr val="dk1"/>
              </a:buClr>
              <a:buSzPct val="100000"/>
              <a:buFont typeface="Times New Roman"/>
              <a:buChar char="●"/>
            </a:pPr>
            <a:r>
              <a:rPr lang="en" sz="4145" b="1">
                <a:solidFill>
                  <a:schemeClr val="dk1"/>
                </a:solidFill>
                <a:latin typeface="Times New Roman"/>
                <a:ea typeface="Times New Roman"/>
                <a:cs typeface="Times New Roman"/>
                <a:sym typeface="Times New Roman"/>
              </a:rPr>
              <a:t>Dry Gas</a:t>
            </a:r>
            <a:endParaRPr sz="4145" b="1">
              <a:solidFill>
                <a:schemeClr val="dk1"/>
              </a:solidFill>
              <a:latin typeface="Times New Roman"/>
              <a:ea typeface="Times New Roman"/>
              <a:cs typeface="Times New Roman"/>
              <a:sym typeface="Times New Roman"/>
            </a:endParaRPr>
          </a:p>
          <a:p>
            <a:pPr marL="914400" marR="88900" lvl="1" indent="-305903" algn="l" rtl="0">
              <a:lnSpc>
                <a:spcPct val="100000"/>
              </a:lnSpc>
              <a:spcBef>
                <a:spcPts val="0"/>
              </a:spcBef>
              <a:spcAft>
                <a:spcPts val="0"/>
              </a:spcAft>
              <a:buClr>
                <a:srgbClr val="000000"/>
              </a:buClr>
              <a:buSzPct val="100000"/>
              <a:buFont typeface="Times New Roman"/>
              <a:buChar char="○"/>
            </a:pPr>
            <a:r>
              <a:rPr lang="en" sz="3745">
                <a:solidFill>
                  <a:srgbClr val="000000"/>
                </a:solidFill>
                <a:latin typeface="Times New Roman"/>
                <a:ea typeface="Times New Roman"/>
                <a:cs typeface="Times New Roman"/>
                <a:sym typeface="Times New Roman"/>
              </a:rPr>
              <a:t>Generate electricity</a:t>
            </a:r>
            <a:endParaRPr sz="3745">
              <a:solidFill>
                <a:srgbClr val="000000"/>
              </a:solidFill>
              <a:latin typeface="Times New Roman"/>
              <a:ea typeface="Times New Roman"/>
              <a:cs typeface="Times New Roman"/>
              <a:sym typeface="Times New Roman"/>
            </a:endParaRPr>
          </a:p>
          <a:p>
            <a:pPr marL="914400" marR="88900" lvl="1" indent="-305903" algn="l" rtl="0">
              <a:lnSpc>
                <a:spcPct val="100000"/>
              </a:lnSpc>
              <a:spcBef>
                <a:spcPts val="0"/>
              </a:spcBef>
              <a:spcAft>
                <a:spcPts val="0"/>
              </a:spcAft>
              <a:buClr>
                <a:srgbClr val="000000"/>
              </a:buClr>
              <a:buSzPct val="100000"/>
              <a:buFont typeface="Times New Roman"/>
              <a:buChar char="○"/>
            </a:pPr>
            <a:r>
              <a:rPr lang="en" sz="3745">
                <a:solidFill>
                  <a:srgbClr val="000000"/>
                </a:solidFill>
                <a:latin typeface="Times New Roman"/>
                <a:ea typeface="Times New Roman"/>
                <a:cs typeface="Times New Roman"/>
                <a:sym typeface="Times New Roman"/>
              </a:rPr>
              <a:t>Fuel for process heating</a:t>
            </a:r>
            <a:endParaRPr sz="3745">
              <a:solidFill>
                <a:srgbClr val="000000"/>
              </a:solidFill>
              <a:latin typeface="Times New Roman"/>
              <a:ea typeface="Times New Roman"/>
              <a:cs typeface="Times New Roman"/>
              <a:sym typeface="Times New Roman"/>
            </a:endParaRPr>
          </a:p>
          <a:p>
            <a:pPr marL="914400" marR="88900" lvl="1" indent="-305903" algn="l" rtl="0">
              <a:lnSpc>
                <a:spcPct val="100000"/>
              </a:lnSpc>
              <a:spcBef>
                <a:spcPts val="0"/>
              </a:spcBef>
              <a:spcAft>
                <a:spcPts val="0"/>
              </a:spcAft>
              <a:buClr>
                <a:srgbClr val="000000"/>
              </a:buClr>
              <a:buSzPct val="100000"/>
              <a:buFont typeface="Times New Roman"/>
              <a:buChar char="○"/>
            </a:pPr>
            <a:r>
              <a:rPr lang="en" sz="3745">
                <a:solidFill>
                  <a:srgbClr val="000000"/>
                </a:solidFill>
                <a:latin typeface="Times New Roman"/>
                <a:ea typeface="Times New Roman"/>
                <a:cs typeface="Times New Roman"/>
                <a:sym typeface="Times New Roman"/>
              </a:rPr>
              <a:t>Heat buildings and water</a:t>
            </a:r>
            <a:endParaRPr sz="3745">
              <a:solidFill>
                <a:srgbClr val="000000"/>
              </a:solidFill>
              <a:latin typeface="Times New Roman"/>
              <a:ea typeface="Times New Roman"/>
              <a:cs typeface="Times New Roman"/>
              <a:sym typeface="Times New Roman"/>
            </a:endParaRPr>
          </a:p>
          <a:p>
            <a:pPr marL="914400" marR="88900" lvl="1" indent="-305903" algn="l" rtl="0">
              <a:lnSpc>
                <a:spcPct val="100000"/>
              </a:lnSpc>
              <a:spcBef>
                <a:spcPts val="0"/>
              </a:spcBef>
              <a:spcAft>
                <a:spcPts val="0"/>
              </a:spcAft>
              <a:buClr>
                <a:srgbClr val="000000"/>
              </a:buClr>
              <a:buSzPct val="100000"/>
              <a:buFont typeface="Times New Roman"/>
              <a:buChar char="○"/>
            </a:pPr>
            <a:r>
              <a:rPr lang="en" sz="3745">
                <a:solidFill>
                  <a:srgbClr val="000000"/>
                </a:solidFill>
                <a:latin typeface="Times New Roman"/>
                <a:ea typeface="Times New Roman"/>
                <a:cs typeface="Times New Roman"/>
                <a:sym typeface="Times New Roman"/>
              </a:rPr>
              <a:t>Fuel to operate compressors</a:t>
            </a:r>
            <a:endParaRPr sz="3745">
              <a:solidFill>
                <a:srgbClr val="000000"/>
              </a:solidFill>
              <a:latin typeface="Times New Roman"/>
              <a:ea typeface="Times New Roman"/>
              <a:cs typeface="Times New Roman"/>
              <a:sym typeface="Times New Roman"/>
            </a:endParaRPr>
          </a:p>
          <a:p>
            <a:pPr marL="914400" marR="88900" lvl="0" indent="0" algn="l" rtl="0">
              <a:lnSpc>
                <a:spcPct val="100000"/>
              </a:lnSpc>
              <a:spcBef>
                <a:spcPts val="0"/>
              </a:spcBef>
              <a:spcAft>
                <a:spcPts val="0"/>
              </a:spcAft>
              <a:buNone/>
            </a:pPr>
            <a:endParaRPr sz="3445">
              <a:solidFill>
                <a:srgbClr val="000000"/>
              </a:solidFill>
              <a:latin typeface="Times New Roman"/>
              <a:ea typeface="Times New Roman"/>
              <a:cs typeface="Times New Roman"/>
              <a:sym typeface="Times New Roman"/>
            </a:endParaRPr>
          </a:p>
          <a:p>
            <a:pPr marL="457200" marR="88900" lvl="0" indent="-314158" algn="l" rtl="0">
              <a:lnSpc>
                <a:spcPct val="100000"/>
              </a:lnSpc>
              <a:spcBef>
                <a:spcPts val="0"/>
              </a:spcBef>
              <a:spcAft>
                <a:spcPts val="0"/>
              </a:spcAft>
              <a:buClr>
                <a:srgbClr val="000000"/>
              </a:buClr>
              <a:buSzPct val="100000"/>
              <a:buFont typeface="Times New Roman"/>
              <a:buChar char="●"/>
            </a:pPr>
            <a:r>
              <a:rPr lang="en" sz="4145" b="1">
                <a:solidFill>
                  <a:srgbClr val="000000"/>
                </a:solidFill>
                <a:latin typeface="Times New Roman"/>
                <a:ea typeface="Times New Roman"/>
                <a:cs typeface="Times New Roman"/>
                <a:sym typeface="Times New Roman"/>
              </a:rPr>
              <a:t>Liquified Petroleum Gas</a:t>
            </a:r>
            <a:endParaRPr sz="4145" b="1">
              <a:solidFill>
                <a:srgbClr val="000000"/>
              </a:solidFill>
              <a:latin typeface="Times New Roman"/>
              <a:ea typeface="Times New Roman"/>
              <a:cs typeface="Times New Roman"/>
              <a:sym typeface="Times New Roman"/>
            </a:endParaRPr>
          </a:p>
          <a:p>
            <a:pPr marL="914400" marR="88900" lvl="1" indent="-305903" algn="l" rtl="0">
              <a:lnSpc>
                <a:spcPct val="100000"/>
              </a:lnSpc>
              <a:spcBef>
                <a:spcPts val="0"/>
              </a:spcBef>
              <a:spcAft>
                <a:spcPts val="0"/>
              </a:spcAft>
              <a:buClr>
                <a:srgbClr val="000000"/>
              </a:buClr>
              <a:buSzPct val="100000"/>
              <a:buFont typeface="Times New Roman"/>
              <a:buChar char="○"/>
            </a:pPr>
            <a:r>
              <a:rPr lang="en" sz="3745">
                <a:solidFill>
                  <a:srgbClr val="000000"/>
                </a:solidFill>
                <a:latin typeface="Times New Roman"/>
                <a:ea typeface="Times New Roman"/>
                <a:cs typeface="Times New Roman"/>
                <a:sym typeface="Times New Roman"/>
              </a:rPr>
              <a:t>Vehicle fuel</a:t>
            </a:r>
            <a:endParaRPr sz="3745">
              <a:solidFill>
                <a:srgbClr val="000000"/>
              </a:solidFill>
              <a:latin typeface="Times New Roman"/>
              <a:ea typeface="Times New Roman"/>
              <a:cs typeface="Times New Roman"/>
              <a:sym typeface="Times New Roman"/>
            </a:endParaRPr>
          </a:p>
          <a:p>
            <a:pPr marL="914400" marR="88900" lvl="1" indent="-305903" algn="l" rtl="0">
              <a:lnSpc>
                <a:spcPct val="100000"/>
              </a:lnSpc>
              <a:spcBef>
                <a:spcPts val="0"/>
              </a:spcBef>
              <a:spcAft>
                <a:spcPts val="0"/>
              </a:spcAft>
              <a:buClr>
                <a:srgbClr val="000000"/>
              </a:buClr>
              <a:buSzPct val="100000"/>
              <a:buFont typeface="Times New Roman"/>
              <a:buChar char="○"/>
            </a:pPr>
            <a:r>
              <a:rPr lang="en" sz="3745">
                <a:solidFill>
                  <a:srgbClr val="000000"/>
                </a:solidFill>
                <a:latin typeface="Times New Roman"/>
                <a:ea typeface="Times New Roman"/>
                <a:cs typeface="Times New Roman"/>
                <a:sym typeface="Times New Roman"/>
              </a:rPr>
              <a:t>Cooking</a:t>
            </a:r>
            <a:endParaRPr sz="3745">
              <a:solidFill>
                <a:srgbClr val="000000"/>
              </a:solidFill>
              <a:latin typeface="Times New Roman"/>
              <a:ea typeface="Times New Roman"/>
              <a:cs typeface="Times New Roman"/>
              <a:sym typeface="Times New Roman"/>
            </a:endParaRPr>
          </a:p>
          <a:p>
            <a:pPr marL="914400" marR="88900" lvl="0" indent="0" algn="l" rtl="0">
              <a:lnSpc>
                <a:spcPct val="100000"/>
              </a:lnSpc>
              <a:spcBef>
                <a:spcPts val="0"/>
              </a:spcBef>
              <a:spcAft>
                <a:spcPts val="0"/>
              </a:spcAft>
              <a:buNone/>
            </a:pPr>
            <a:endParaRPr sz="3445">
              <a:solidFill>
                <a:srgbClr val="000000"/>
              </a:solidFill>
              <a:latin typeface="Times New Roman"/>
              <a:ea typeface="Times New Roman"/>
              <a:cs typeface="Times New Roman"/>
              <a:sym typeface="Times New Roman"/>
            </a:endParaRPr>
          </a:p>
          <a:p>
            <a:pPr marL="457200" marR="88900" lvl="0" indent="-315357" algn="l" rtl="0">
              <a:lnSpc>
                <a:spcPct val="100000"/>
              </a:lnSpc>
              <a:spcBef>
                <a:spcPts val="0"/>
              </a:spcBef>
              <a:spcAft>
                <a:spcPts val="0"/>
              </a:spcAft>
              <a:buClr>
                <a:srgbClr val="000000"/>
              </a:buClr>
              <a:buSzPct val="100000"/>
              <a:buFont typeface="Times New Roman"/>
              <a:buChar char="●"/>
            </a:pPr>
            <a:r>
              <a:rPr lang="en" sz="4203" b="1">
                <a:solidFill>
                  <a:srgbClr val="000000"/>
                </a:solidFill>
                <a:latin typeface="Times New Roman"/>
                <a:ea typeface="Times New Roman"/>
                <a:cs typeface="Times New Roman"/>
                <a:sym typeface="Times New Roman"/>
              </a:rPr>
              <a:t>Gasoline</a:t>
            </a:r>
            <a:endParaRPr sz="4203" b="1">
              <a:solidFill>
                <a:srgbClr val="000000"/>
              </a:solidFill>
              <a:latin typeface="Times New Roman"/>
              <a:ea typeface="Times New Roman"/>
              <a:cs typeface="Times New Roman"/>
              <a:sym typeface="Times New Roman"/>
            </a:endParaRPr>
          </a:p>
          <a:p>
            <a:pPr marL="914400" marR="88900" lvl="1" indent="-305903" algn="l" rtl="0">
              <a:lnSpc>
                <a:spcPct val="100000"/>
              </a:lnSpc>
              <a:spcBef>
                <a:spcPts val="0"/>
              </a:spcBef>
              <a:spcAft>
                <a:spcPts val="0"/>
              </a:spcAft>
              <a:buClr>
                <a:srgbClr val="000000"/>
              </a:buClr>
              <a:buSzPct val="100000"/>
              <a:buFont typeface="Times New Roman"/>
              <a:buChar char="○"/>
            </a:pPr>
            <a:r>
              <a:rPr lang="en" sz="3745">
                <a:solidFill>
                  <a:schemeClr val="dk1"/>
                </a:solidFill>
                <a:latin typeface="Times New Roman"/>
                <a:ea typeface="Times New Roman"/>
                <a:cs typeface="Times New Roman"/>
                <a:sym typeface="Times New Roman"/>
              </a:rPr>
              <a:t>Fuel for vehicles, boats, and small aircraft… etc.</a:t>
            </a:r>
            <a:endParaRPr sz="3745">
              <a:solidFill>
                <a:schemeClr val="dk1"/>
              </a:solidFill>
              <a:latin typeface="Times New Roman"/>
              <a:ea typeface="Times New Roman"/>
              <a:cs typeface="Times New Roman"/>
              <a:sym typeface="Times New Roman"/>
            </a:endParaRPr>
          </a:p>
          <a:p>
            <a:pPr marL="914400" marR="88900" lvl="0" indent="0" algn="l" rtl="0">
              <a:lnSpc>
                <a:spcPct val="100000"/>
              </a:lnSpc>
              <a:spcBef>
                <a:spcPts val="0"/>
              </a:spcBef>
              <a:spcAft>
                <a:spcPts val="0"/>
              </a:spcAft>
              <a:buNone/>
            </a:pPr>
            <a:endParaRPr sz="3445">
              <a:solidFill>
                <a:schemeClr val="dk1"/>
              </a:solidFill>
              <a:latin typeface="Times New Roman"/>
              <a:ea typeface="Times New Roman"/>
              <a:cs typeface="Times New Roman"/>
              <a:sym typeface="Times New Roman"/>
            </a:endParaRPr>
          </a:p>
          <a:p>
            <a:pPr marL="457200" marR="88900" lvl="0" indent="-314158" algn="l" rtl="0">
              <a:lnSpc>
                <a:spcPct val="100000"/>
              </a:lnSpc>
              <a:spcBef>
                <a:spcPts val="0"/>
              </a:spcBef>
              <a:spcAft>
                <a:spcPts val="0"/>
              </a:spcAft>
              <a:buClr>
                <a:schemeClr val="dk1"/>
              </a:buClr>
              <a:buSzPct val="100000"/>
              <a:buFont typeface="Times New Roman"/>
              <a:buChar char="●"/>
            </a:pPr>
            <a:r>
              <a:rPr lang="en" sz="4145" b="1">
                <a:solidFill>
                  <a:schemeClr val="dk1"/>
                </a:solidFill>
                <a:latin typeface="Times New Roman"/>
                <a:ea typeface="Times New Roman"/>
                <a:cs typeface="Times New Roman"/>
                <a:sym typeface="Times New Roman"/>
              </a:rPr>
              <a:t>Light Cycle Oil</a:t>
            </a:r>
            <a:endParaRPr sz="4145" b="1">
              <a:solidFill>
                <a:schemeClr val="dk1"/>
              </a:solidFill>
              <a:latin typeface="Times New Roman"/>
              <a:ea typeface="Times New Roman"/>
              <a:cs typeface="Times New Roman"/>
              <a:sym typeface="Times New Roman"/>
            </a:endParaRPr>
          </a:p>
          <a:p>
            <a:pPr marL="914400" marR="88900" lvl="1" indent="-305903" algn="l" rtl="0">
              <a:lnSpc>
                <a:spcPct val="100000"/>
              </a:lnSpc>
              <a:spcBef>
                <a:spcPts val="0"/>
              </a:spcBef>
              <a:spcAft>
                <a:spcPts val="0"/>
              </a:spcAft>
              <a:buClr>
                <a:schemeClr val="dk1"/>
              </a:buClr>
              <a:buSzPct val="100000"/>
              <a:buFont typeface="Times New Roman"/>
              <a:buChar char="○"/>
            </a:pPr>
            <a:r>
              <a:rPr lang="en" sz="3745">
                <a:solidFill>
                  <a:schemeClr val="dk1"/>
                </a:solidFill>
                <a:latin typeface="Times New Roman"/>
                <a:ea typeface="Times New Roman"/>
                <a:cs typeface="Times New Roman"/>
                <a:sym typeface="Times New Roman"/>
              </a:rPr>
              <a:t>Fuel usually for larger, commercial automobiles</a:t>
            </a:r>
            <a:endParaRPr sz="3745">
              <a:solidFill>
                <a:schemeClr val="dk1"/>
              </a:solidFill>
              <a:latin typeface="Times New Roman"/>
              <a:ea typeface="Times New Roman"/>
              <a:cs typeface="Times New Roman"/>
              <a:sym typeface="Times New Roman"/>
            </a:endParaRPr>
          </a:p>
          <a:p>
            <a:pPr marL="914400" marR="88900" lvl="0" indent="0" algn="l" rtl="0">
              <a:lnSpc>
                <a:spcPct val="100000"/>
              </a:lnSpc>
              <a:spcBef>
                <a:spcPts val="0"/>
              </a:spcBef>
              <a:spcAft>
                <a:spcPts val="0"/>
              </a:spcAft>
              <a:buNone/>
            </a:pPr>
            <a:endParaRPr sz="3445">
              <a:solidFill>
                <a:schemeClr val="dk1"/>
              </a:solidFill>
              <a:latin typeface="Times New Roman"/>
              <a:ea typeface="Times New Roman"/>
              <a:cs typeface="Times New Roman"/>
              <a:sym typeface="Times New Roman"/>
            </a:endParaRPr>
          </a:p>
          <a:p>
            <a:pPr marL="457200" marR="88900" lvl="0" indent="-314158" algn="l" rtl="0">
              <a:lnSpc>
                <a:spcPct val="100000"/>
              </a:lnSpc>
              <a:spcBef>
                <a:spcPts val="0"/>
              </a:spcBef>
              <a:spcAft>
                <a:spcPts val="0"/>
              </a:spcAft>
              <a:buClr>
                <a:schemeClr val="dk1"/>
              </a:buClr>
              <a:buSzPct val="100000"/>
              <a:buFont typeface="Times New Roman"/>
              <a:buChar char="●"/>
            </a:pPr>
            <a:r>
              <a:rPr lang="en" sz="4145" b="1">
                <a:solidFill>
                  <a:schemeClr val="dk1"/>
                </a:solidFill>
                <a:latin typeface="Times New Roman"/>
                <a:ea typeface="Times New Roman"/>
                <a:cs typeface="Times New Roman"/>
                <a:sym typeface="Times New Roman"/>
              </a:rPr>
              <a:t>Slurry</a:t>
            </a:r>
            <a:endParaRPr sz="4145" b="1">
              <a:solidFill>
                <a:schemeClr val="dk1"/>
              </a:solidFill>
              <a:latin typeface="Times New Roman"/>
              <a:ea typeface="Times New Roman"/>
              <a:cs typeface="Times New Roman"/>
              <a:sym typeface="Times New Roman"/>
            </a:endParaRPr>
          </a:p>
          <a:p>
            <a:pPr marL="914400" marR="88900" lvl="1" indent="-305903" algn="l" rtl="0">
              <a:lnSpc>
                <a:spcPct val="100000"/>
              </a:lnSpc>
              <a:spcBef>
                <a:spcPts val="0"/>
              </a:spcBef>
              <a:spcAft>
                <a:spcPts val="0"/>
              </a:spcAft>
              <a:buClr>
                <a:srgbClr val="000000"/>
              </a:buClr>
              <a:buSzPct val="100000"/>
              <a:buFont typeface="Times New Roman"/>
              <a:buChar char="○"/>
            </a:pPr>
            <a:r>
              <a:rPr lang="en" sz="3745">
                <a:solidFill>
                  <a:srgbClr val="000000"/>
                </a:solidFill>
                <a:latin typeface="Times New Roman"/>
                <a:ea typeface="Times New Roman"/>
                <a:cs typeface="Times New Roman"/>
                <a:sym typeface="Times New Roman"/>
              </a:rPr>
              <a:t>Asphalt base for roads</a:t>
            </a:r>
            <a:endParaRPr sz="3745">
              <a:solidFill>
                <a:srgbClr val="000000"/>
              </a:solidFill>
              <a:latin typeface="Times New Roman"/>
              <a:ea typeface="Times New Roman"/>
              <a:cs typeface="Times New Roman"/>
              <a:sym typeface="Times New Roman"/>
            </a:endParaRPr>
          </a:p>
          <a:p>
            <a:pPr marL="914400" marR="88900" lvl="1" indent="-270443" algn="l" rtl="0">
              <a:lnSpc>
                <a:spcPct val="100000"/>
              </a:lnSpc>
              <a:spcBef>
                <a:spcPts val="0"/>
              </a:spcBef>
              <a:spcAft>
                <a:spcPts val="0"/>
              </a:spcAft>
              <a:buClr>
                <a:srgbClr val="000000"/>
              </a:buClr>
              <a:buSzPct val="54128"/>
              <a:buFont typeface="Times New Roman"/>
              <a:buChar char="○"/>
            </a:pPr>
            <a:r>
              <a:rPr lang="en" sz="3745">
                <a:solidFill>
                  <a:srgbClr val="000000"/>
                </a:solidFill>
                <a:latin typeface="Times New Roman"/>
                <a:ea typeface="Times New Roman"/>
                <a:cs typeface="Times New Roman"/>
                <a:sym typeface="Times New Roman"/>
              </a:rPr>
              <a:t>H</a:t>
            </a:r>
            <a:r>
              <a:rPr lang="en" sz="3602">
                <a:solidFill>
                  <a:srgbClr val="000000"/>
                </a:solidFill>
                <a:latin typeface="Times New Roman"/>
                <a:ea typeface="Times New Roman"/>
                <a:cs typeface="Times New Roman"/>
                <a:sym typeface="Times New Roman"/>
              </a:rPr>
              <a:t>eating oil for engines</a:t>
            </a:r>
            <a:endParaRPr sz="3602">
              <a:solidFill>
                <a:srgbClr val="000000"/>
              </a:solidFill>
              <a:latin typeface="Times New Roman"/>
              <a:ea typeface="Times New Roman"/>
              <a:cs typeface="Times New Roman"/>
              <a:sym typeface="Times New Roman"/>
            </a:endParaRPr>
          </a:p>
          <a:p>
            <a:pPr marL="914400" marR="88900" lvl="0" indent="0" algn="l" rtl="0">
              <a:lnSpc>
                <a:spcPct val="100000"/>
              </a:lnSpc>
              <a:spcBef>
                <a:spcPts val="0"/>
              </a:spcBef>
              <a:spcAft>
                <a:spcPts val="0"/>
              </a:spcAft>
              <a:buNone/>
            </a:pPr>
            <a:endParaRPr sz="1208">
              <a:solidFill>
                <a:schemeClr val="dk1"/>
              </a:solidFill>
            </a:endParaRPr>
          </a:p>
          <a:p>
            <a:pPr marL="0" marR="88900" lvl="0" indent="0" algn="l" rtl="0">
              <a:lnSpc>
                <a:spcPct val="100000"/>
              </a:lnSpc>
              <a:spcBef>
                <a:spcPts val="0"/>
              </a:spcBef>
              <a:spcAft>
                <a:spcPts val="0"/>
              </a:spcAft>
              <a:buNone/>
            </a:pPr>
            <a:endParaRPr sz="1100">
              <a:solidFill>
                <a:srgbClr val="000000"/>
              </a:solidFill>
            </a:endParaRPr>
          </a:p>
          <a:p>
            <a:pPr marL="0" marR="88900" lvl="0" indent="0" algn="l" rtl="0">
              <a:lnSpc>
                <a:spcPct val="100000"/>
              </a:lnSpc>
              <a:spcBef>
                <a:spcPts val="0"/>
              </a:spcBef>
              <a:spcAft>
                <a:spcPts val="0"/>
              </a:spcAft>
              <a:buNone/>
            </a:pPr>
            <a:endParaRPr sz="1100">
              <a:solidFill>
                <a:srgbClr val="000000"/>
              </a:solidFill>
            </a:endParaRPr>
          </a:p>
          <a:p>
            <a:pPr marL="914400" marR="88900" lvl="0" indent="0" algn="l" rtl="0">
              <a:lnSpc>
                <a:spcPct val="100000"/>
              </a:lnSpc>
              <a:spcBef>
                <a:spcPts val="0"/>
              </a:spcBef>
              <a:spcAft>
                <a:spcPts val="0"/>
              </a:spcAft>
              <a:buNone/>
            </a:pPr>
            <a:endParaRPr>
              <a:solidFill>
                <a:srgbClr val="000000"/>
              </a:solidFill>
            </a:endParaRPr>
          </a:p>
          <a:p>
            <a:pPr marL="914400" lvl="0" indent="0" algn="l" rtl="0">
              <a:spcBef>
                <a:spcPts val="0"/>
              </a:spcBef>
              <a:spcAft>
                <a:spcPts val="1200"/>
              </a:spcAft>
              <a:buNone/>
            </a:pPr>
            <a:endParaRPr/>
          </a:p>
        </p:txBody>
      </p:sp>
      <p:pic>
        <p:nvPicPr>
          <p:cNvPr id="207" name="Google Shape;207;p31"/>
          <p:cNvPicPr preferRelativeResize="0"/>
          <p:nvPr/>
        </p:nvPicPr>
        <p:blipFill>
          <a:blip r:embed="rId3">
            <a:alphaModFix/>
          </a:blip>
          <a:stretch>
            <a:fillRect/>
          </a:stretch>
        </p:blipFill>
        <p:spPr>
          <a:xfrm>
            <a:off x="6828300" y="84000"/>
            <a:ext cx="2167128" cy="1823443"/>
          </a:xfrm>
          <a:prstGeom prst="rect">
            <a:avLst/>
          </a:prstGeom>
          <a:noFill/>
          <a:ln>
            <a:noFill/>
          </a:ln>
        </p:spPr>
      </p:pic>
      <p:pic>
        <p:nvPicPr>
          <p:cNvPr id="208" name="Google Shape;208;p31"/>
          <p:cNvPicPr preferRelativeResize="0"/>
          <p:nvPr/>
        </p:nvPicPr>
        <p:blipFill>
          <a:blip r:embed="rId4">
            <a:alphaModFix/>
          </a:blip>
          <a:stretch>
            <a:fillRect/>
          </a:stretch>
        </p:blipFill>
        <p:spPr>
          <a:xfrm>
            <a:off x="4532603" y="1017725"/>
            <a:ext cx="2167130" cy="1794802"/>
          </a:xfrm>
          <a:prstGeom prst="rect">
            <a:avLst/>
          </a:prstGeom>
          <a:noFill/>
          <a:ln>
            <a:noFill/>
          </a:ln>
        </p:spPr>
      </p:pic>
      <p:pic>
        <p:nvPicPr>
          <p:cNvPr id="209" name="Google Shape;209;p31"/>
          <p:cNvPicPr preferRelativeResize="0"/>
          <p:nvPr/>
        </p:nvPicPr>
        <p:blipFill>
          <a:blip r:embed="rId5">
            <a:alphaModFix/>
          </a:blip>
          <a:stretch>
            <a:fillRect/>
          </a:stretch>
        </p:blipFill>
        <p:spPr>
          <a:xfrm>
            <a:off x="6828300" y="2057050"/>
            <a:ext cx="2167127" cy="1947551"/>
          </a:xfrm>
          <a:prstGeom prst="rect">
            <a:avLst/>
          </a:prstGeom>
          <a:noFill/>
          <a:ln>
            <a:noFill/>
          </a:ln>
        </p:spPr>
      </p:pic>
      <p:pic>
        <p:nvPicPr>
          <p:cNvPr id="210" name="Google Shape;210;p31"/>
          <p:cNvPicPr preferRelativeResize="0"/>
          <p:nvPr/>
        </p:nvPicPr>
        <p:blipFill>
          <a:blip r:embed="rId6">
            <a:alphaModFix/>
          </a:blip>
          <a:stretch>
            <a:fillRect/>
          </a:stretch>
        </p:blipFill>
        <p:spPr>
          <a:xfrm>
            <a:off x="4532600" y="2933675"/>
            <a:ext cx="2167128" cy="19475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Times New Roman"/>
                <a:ea typeface="Times New Roman"/>
                <a:cs typeface="Times New Roman"/>
                <a:sym typeface="Times New Roman"/>
              </a:rPr>
              <a:t>Introduction </a:t>
            </a:r>
            <a:endParaRPr b="1">
              <a:latin typeface="Times New Roman"/>
              <a:ea typeface="Times New Roman"/>
              <a:cs typeface="Times New Roman"/>
              <a:sym typeface="Times New Roman"/>
            </a:endParaRPr>
          </a:p>
        </p:txBody>
      </p:sp>
      <p:sp>
        <p:nvSpPr>
          <p:cNvPr id="61" name="Google Shape;61;p14"/>
          <p:cNvSpPr txBox="1">
            <a:spLocks noGrp="1"/>
          </p:cNvSpPr>
          <p:nvPr>
            <p:ph type="body" idx="1"/>
          </p:nvPr>
        </p:nvSpPr>
        <p:spPr>
          <a:xfrm>
            <a:off x="311700" y="1152475"/>
            <a:ext cx="5302200" cy="3416400"/>
          </a:xfrm>
          <a:prstGeom prst="rect">
            <a:avLst/>
          </a:prstGeom>
        </p:spPr>
        <p:txBody>
          <a:bodyPr spcFirstLastPara="1" wrap="square" lIns="91425" tIns="91425" rIns="91425" bIns="91425" anchor="t" anchorCtr="0">
            <a:normAutofit fontScale="25000" lnSpcReduction="20000"/>
          </a:bodyPr>
          <a:lstStyle/>
          <a:p>
            <a:pPr marL="457200" lvl="0" indent="-325010" algn="l" rtl="0">
              <a:spcBef>
                <a:spcPts val="0"/>
              </a:spcBef>
              <a:spcAft>
                <a:spcPts val="0"/>
              </a:spcAft>
              <a:buClr>
                <a:schemeClr val="dk1"/>
              </a:buClr>
              <a:buSzPct val="100000"/>
              <a:buFont typeface="Times New Roman"/>
              <a:buChar char="●"/>
            </a:pPr>
            <a:r>
              <a:rPr lang="en" sz="6073" dirty="0">
                <a:solidFill>
                  <a:schemeClr val="dk1"/>
                </a:solidFill>
                <a:latin typeface="Times New Roman"/>
                <a:ea typeface="Times New Roman"/>
                <a:cs typeface="Times New Roman"/>
                <a:sym typeface="Times New Roman"/>
              </a:rPr>
              <a:t>According to the U.S. EIA, there are 700 petroleum refineries worldwide, roughly 500 of these facilities utilize FCC (processing 56,000 to 227,000 bbl/cd per unit).</a:t>
            </a:r>
            <a:endParaRPr sz="6073" dirty="0">
              <a:solidFill>
                <a:schemeClr val="dk1"/>
              </a:solidFill>
              <a:latin typeface="Times New Roman"/>
              <a:ea typeface="Times New Roman"/>
              <a:cs typeface="Times New Roman"/>
              <a:sym typeface="Times New Roman"/>
            </a:endParaRPr>
          </a:p>
          <a:p>
            <a:pPr marL="457200" lvl="0" indent="-325010" algn="l" rtl="0">
              <a:spcBef>
                <a:spcPts val="1200"/>
              </a:spcBef>
              <a:spcAft>
                <a:spcPts val="0"/>
              </a:spcAft>
              <a:buClr>
                <a:schemeClr val="dk1"/>
              </a:buClr>
              <a:buSzPct val="100000"/>
              <a:buFont typeface="Times New Roman"/>
              <a:buChar char="●"/>
            </a:pPr>
            <a:r>
              <a:rPr lang="en" sz="6073" dirty="0">
                <a:solidFill>
                  <a:schemeClr val="dk1"/>
                </a:solidFill>
                <a:latin typeface="Times New Roman"/>
                <a:ea typeface="Times New Roman"/>
                <a:cs typeface="Times New Roman"/>
                <a:sym typeface="Times New Roman"/>
              </a:rPr>
              <a:t>In petroleum refineries, cracking is a process where high- molecular weight hydrocarbons are broken into lighter hydrocarbons. </a:t>
            </a:r>
            <a:endParaRPr sz="6073" dirty="0">
              <a:solidFill>
                <a:schemeClr val="dk1"/>
              </a:solidFill>
              <a:latin typeface="Times New Roman"/>
              <a:ea typeface="Times New Roman"/>
              <a:cs typeface="Times New Roman"/>
              <a:sym typeface="Times New Roman"/>
            </a:endParaRPr>
          </a:p>
          <a:p>
            <a:pPr marL="457200" lvl="0" indent="-325010" algn="l" rtl="0">
              <a:spcBef>
                <a:spcPts val="1200"/>
              </a:spcBef>
              <a:spcAft>
                <a:spcPts val="0"/>
              </a:spcAft>
              <a:buClr>
                <a:schemeClr val="dk1"/>
              </a:buClr>
              <a:buSzPct val="100000"/>
              <a:buFont typeface="Times New Roman"/>
              <a:buChar char="●"/>
            </a:pPr>
            <a:r>
              <a:rPr lang="en" sz="6073" dirty="0">
                <a:solidFill>
                  <a:schemeClr val="dk1"/>
                </a:solidFill>
                <a:latin typeface="Times New Roman"/>
                <a:ea typeface="Times New Roman"/>
                <a:cs typeface="Times New Roman"/>
                <a:sym typeface="Times New Roman"/>
              </a:rPr>
              <a:t>Fluid Catalytic Cracking (FCC) is a chemical process that converts gas oil into saleable petroleum products, in the presence of zeolite catalyst.</a:t>
            </a:r>
            <a:endParaRPr dirty="0"/>
          </a:p>
        </p:txBody>
      </p:sp>
      <p:pic>
        <p:nvPicPr>
          <p:cNvPr id="62" name="Google Shape;62;p14"/>
          <p:cNvPicPr preferRelativeResize="0"/>
          <p:nvPr/>
        </p:nvPicPr>
        <p:blipFill>
          <a:blip r:embed="rId3">
            <a:alphaModFix/>
          </a:blip>
          <a:stretch>
            <a:fillRect/>
          </a:stretch>
        </p:blipFill>
        <p:spPr>
          <a:xfrm>
            <a:off x="5919975" y="399150"/>
            <a:ext cx="2912325" cy="4345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en"/>
              <a:t>Thermal cracking vs. Catalytic cracking</a:t>
            </a:r>
            <a:endParaRPr/>
          </a:p>
        </p:txBody>
      </p:sp>
      <p:sp>
        <p:nvSpPr>
          <p:cNvPr id="216" name="Google Shape;216;p32"/>
          <p:cNvSpPr txBox="1">
            <a:spLocks noGrp="1"/>
          </p:cNvSpPr>
          <p:nvPr>
            <p:ph type="body" idx="1"/>
          </p:nvPr>
        </p:nvSpPr>
        <p:spPr>
          <a:xfrm>
            <a:off x="8521375" y="4444125"/>
            <a:ext cx="310800" cy="1248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1200"/>
              </a:spcAft>
              <a:buNone/>
            </a:pPr>
            <a:endParaRPr/>
          </a:p>
        </p:txBody>
      </p:sp>
      <p:graphicFrame>
        <p:nvGraphicFramePr>
          <p:cNvPr id="217" name="Google Shape;217;p32"/>
          <p:cNvGraphicFramePr/>
          <p:nvPr>
            <p:extLst>
              <p:ext uri="{D42A27DB-BD31-4B8C-83A1-F6EECF244321}">
                <p14:modId xmlns:p14="http://schemas.microsoft.com/office/powerpoint/2010/main" val="2254985307"/>
              </p:ext>
            </p:extLst>
          </p:nvPr>
        </p:nvGraphicFramePr>
        <p:xfrm>
          <a:off x="391389" y="1041055"/>
          <a:ext cx="8129985" cy="3017340"/>
        </p:xfrm>
        <a:graphic>
          <a:graphicData uri="http://schemas.openxmlformats.org/drawingml/2006/table">
            <a:tbl>
              <a:tblPr>
                <a:noFill/>
                <a:tableStyleId>{57212116-5650-4826-89F4-7B63534F38AA}</a:tableStyleId>
              </a:tblPr>
              <a:tblGrid>
                <a:gridCol w="4159829">
                  <a:extLst>
                    <a:ext uri="{9D8B030D-6E8A-4147-A177-3AD203B41FA5}">
                      <a16:colId xmlns:a16="http://schemas.microsoft.com/office/drawing/2014/main" val="20000"/>
                    </a:ext>
                  </a:extLst>
                </a:gridCol>
                <a:gridCol w="3970156">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
                        <a:t>Thermal cracking</a:t>
                      </a:r>
                      <a:endParaRPr/>
                    </a:p>
                  </a:txBody>
                  <a:tcPr marL="91425" marR="91425" marT="91425" marB="91425"/>
                </a:tc>
                <a:tc>
                  <a:txBody>
                    <a:bodyPr/>
                    <a:lstStyle/>
                    <a:p>
                      <a:pPr marL="0" lvl="0" indent="0" algn="ctr" rtl="0">
                        <a:spcBef>
                          <a:spcPts val="0"/>
                        </a:spcBef>
                        <a:spcAft>
                          <a:spcPts val="0"/>
                        </a:spcAft>
                        <a:buNone/>
                      </a:pPr>
                      <a:r>
                        <a:rPr lang="en" dirty="0"/>
                        <a:t>Catalytic cracking</a:t>
                      </a:r>
                      <a:endParaRPr dirty="0"/>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Involves cracking by applying temperature that ranges from 500 to 700 degrees Celsius.</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a:solidFill>
                            <a:schemeClr val="dk1"/>
                          </a:solidFill>
                        </a:rPr>
                        <a:t>Involves cracking by applying temperature that ranges from 475 to 530 degrees Celsius.</a:t>
                      </a:r>
                      <a:endParaRPr>
                        <a:solidFill>
                          <a:schemeClr val="dk1"/>
                        </a:solidFill>
                      </a:endParaRPr>
                    </a:p>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Requires high pressure (around 70 atm)</a:t>
                      </a:r>
                      <a:endParaRPr/>
                    </a:p>
                  </a:txBody>
                  <a:tcPr marL="91425" marR="91425" marT="91425" marB="91425"/>
                </a:tc>
                <a:tc>
                  <a:txBody>
                    <a:bodyPr/>
                    <a:lstStyle/>
                    <a:p>
                      <a:pPr marL="0" lvl="0" indent="0" algn="l" rtl="0">
                        <a:spcBef>
                          <a:spcPts val="0"/>
                        </a:spcBef>
                        <a:spcAft>
                          <a:spcPts val="0"/>
                        </a:spcAft>
                        <a:buNone/>
                      </a:pPr>
                      <a:r>
                        <a:rPr lang="en"/>
                        <a:t>Can go under relatively low pressure ( &gt;20 atm)</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Used to obtain high yield of C2 and C3 olefins and low yield of gasoline and other distillates </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a:solidFill>
                            <a:schemeClr val="dk1"/>
                          </a:solidFill>
                        </a:rPr>
                        <a:t>Used to obtain high yield of C4 olefins and high yield of gasoline and other distillates </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Produces thermal gasoline (low octane number)</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a:solidFill>
                            <a:schemeClr val="dk1"/>
                          </a:solidFill>
                        </a:rPr>
                        <a:t>Produces gasoline with higher octane number</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dirty="0"/>
                        <a:t>Doesn’t use catalyst</a:t>
                      </a:r>
                      <a:endParaRPr dirty="0"/>
                    </a:p>
                  </a:txBody>
                  <a:tcPr marL="91425" marR="91425" marT="91425" marB="91425"/>
                </a:tc>
                <a:tc>
                  <a:txBody>
                    <a:bodyPr/>
                    <a:lstStyle/>
                    <a:p>
                      <a:pPr marL="0" lvl="0" indent="0" algn="l" rtl="0">
                        <a:spcBef>
                          <a:spcPts val="0"/>
                        </a:spcBef>
                        <a:spcAft>
                          <a:spcPts val="0"/>
                        </a:spcAft>
                        <a:buNone/>
                      </a:pPr>
                      <a:r>
                        <a:rPr lang="en" dirty="0"/>
                        <a:t>Uses catalyst</a:t>
                      </a:r>
                      <a:endParaRPr dirty="0"/>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3"/>
          <p:cNvSpPr txBox="1">
            <a:spLocks noGrp="1"/>
          </p:cNvSpPr>
          <p:nvPr>
            <p:ph type="title"/>
          </p:nvPr>
        </p:nvSpPr>
        <p:spPr>
          <a:xfrm>
            <a:off x="311700" y="149975"/>
            <a:ext cx="8520600" cy="41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891"/>
              <a:buNone/>
            </a:pPr>
            <a:r>
              <a:rPr lang="en" sz="1737" b="1">
                <a:latin typeface="Times New Roman"/>
                <a:ea typeface="Times New Roman"/>
                <a:cs typeface="Times New Roman"/>
                <a:sym typeface="Times New Roman"/>
              </a:rPr>
              <a:t>Process Flow Diagram</a:t>
            </a:r>
            <a:endParaRPr sz="1737" b="1">
              <a:latin typeface="Times New Roman"/>
              <a:ea typeface="Times New Roman"/>
              <a:cs typeface="Times New Roman"/>
              <a:sym typeface="Times New Roman"/>
            </a:endParaRPr>
          </a:p>
        </p:txBody>
      </p:sp>
      <p:pic>
        <p:nvPicPr>
          <p:cNvPr id="223" name="Google Shape;223;p33"/>
          <p:cNvPicPr preferRelativeResize="0"/>
          <p:nvPr/>
        </p:nvPicPr>
        <p:blipFill>
          <a:blip r:embed="rId3">
            <a:alphaModFix/>
          </a:blip>
          <a:stretch>
            <a:fillRect/>
          </a:stretch>
        </p:blipFill>
        <p:spPr>
          <a:xfrm>
            <a:off x="311700" y="567875"/>
            <a:ext cx="8236324" cy="43702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8" name="Google Shape;228;p34"/>
          <p:cNvPicPr preferRelativeResize="0"/>
          <p:nvPr/>
        </p:nvPicPr>
        <p:blipFill>
          <a:blip r:embed="rId3">
            <a:alphaModFix/>
          </a:blip>
          <a:stretch>
            <a:fillRect/>
          </a:stretch>
        </p:blipFill>
        <p:spPr>
          <a:xfrm>
            <a:off x="1136787" y="916900"/>
            <a:ext cx="6870424" cy="3967400"/>
          </a:xfrm>
          <a:prstGeom prst="rect">
            <a:avLst/>
          </a:prstGeom>
          <a:noFill/>
          <a:ln>
            <a:noFill/>
          </a:ln>
        </p:spPr>
      </p:pic>
      <p:sp>
        <p:nvSpPr>
          <p:cNvPr id="229" name="Google Shape;229;p34"/>
          <p:cNvSpPr txBox="1"/>
          <p:nvPr/>
        </p:nvSpPr>
        <p:spPr>
          <a:xfrm>
            <a:off x="246525" y="271800"/>
            <a:ext cx="7216500" cy="4926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000" b="1">
                <a:latin typeface="Times New Roman"/>
                <a:ea typeface="Times New Roman"/>
                <a:cs typeface="Times New Roman"/>
                <a:sym typeface="Times New Roman"/>
              </a:rPr>
              <a:t>Zone 1: Gas Oil Cracking and Catalyst Regeneration</a:t>
            </a:r>
            <a:endParaRPr sz="2000" b="1">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5"/>
          <p:cNvSpPr txBox="1">
            <a:spLocks noGrp="1"/>
          </p:cNvSpPr>
          <p:nvPr>
            <p:ph type="title"/>
          </p:nvPr>
        </p:nvSpPr>
        <p:spPr>
          <a:xfrm>
            <a:off x="311700" y="2545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020" b="1">
                <a:latin typeface="Times New Roman"/>
                <a:ea typeface="Times New Roman"/>
                <a:cs typeface="Times New Roman"/>
                <a:sym typeface="Times New Roman"/>
              </a:rPr>
              <a:t>Zone 2: Product Separation and Purification</a:t>
            </a:r>
            <a:endParaRPr sz="2020" b="1">
              <a:latin typeface="Times New Roman"/>
              <a:ea typeface="Times New Roman"/>
              <a:cs typeface="Times New Roman"/>
              <a:sym typeface="Times New Roman"/>
            </a:endParaRPr>
          </a:p>
        </p:txBody>
      </p:sp>
      <p:pic>
        <p:nvPicPr>
          <p:cNvPr id="235" name="Google Shape;235;p35"/>
          <p:cNvPicPr preferRelativeResize="0"/>
          <p:nvPr/>
        </p:nvPicPr>
        <p:blipFill>
          <a:blip r:embed="rId3">
            <a:alphaModFix/>
          </a:blip>
          <a:stretch>
            <a:fillRect/>
          </a:stretch>
        </p:blipFill>
        <p:spPr>
          <a:xfrm>
            <a:off x="1325300" y="827225"/>
            <a:ext cx="6493396" cy="4011476"/>
          </a:xfrm>
          <a:prstGeom prst="rect">
            <a:avLst/>
          </a:prstGeom>
          <a:noFill/>
          <a:ln>
            <a:noFill/>
          </a:ln>
        </p:spPr>
      </p:pic>
      <p:sp>
        <p:nvSpPr>
          <p:cNvPr id="236" name="Google Shape;236;p35"/>
          <p:cNvSpPr txBox="1"/>
          <p:nvPr/>
        </p:nvSpPr>
        <p:spPr>
          <a:xfrm>
            <a:off x="6486875" y="2525163"/>
            <a:ext cx="1912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Times New Roman"/>
                <a:ea typeface="Times New Roman"/>
                <a:cs typeface="Times New Roman"/>
                <a:sym typeface="Times New Roman"/>
              </a:rPr>
              <a:t>Column (T-2)</a:t>
            </a:r>
            <a:endParaRPr b="1">
              <a:latin typeface="Times New Roman"/>
              <a:ea typeface="Times New Roman"/>
              <a:cs typeface="Times New Roman"/>
              <a:sym typeface="Times New Roman"/>
            </a:endParaRPr>
          </a:p>
          <a:p>
            <a:pPr marL="0" lvl="0" indent="0" algn="l" rtl="0">
              <a:spcBef>
                <a:spcPts val="0"/>
              </a:spcBef>
              <a:spcAft>
                <a:spcPts val="0"/>
              </a:spcAft>
              <a:buNone/>
            </a:pPr>
            <a:r>
              <a:rPr lang="en" b="1">
                <a:latin typeface="Times New Roman"/>
                <a:ea typeface="Times New Roman"/>
                <a:cs typeface="Times New Roman"/>
                <a:sym typeface="Times New Roman"/>
              </a:rPr>
              <a:t>Pressure ~ 28 - 29 bar</a:t>
            </a:r>
            <a:endParaRPr b="1">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020" b="1">
                <a:latin typeface="Times New Roman"/>
                <a:ea typeface="Times New Roman"/>
                <a:cs typeface="Times New Roman"/>
                <a:sym typeface="Times New Roman"/>
              </a:rPr>
              <a:t>Zone 3: Flue Gas Treatment and Heat Recovery</a:t>
            </a:r>
            <a:endParaRPr sz="2020" b="1">
              <a:latin typeface="Times New Roman"/>
              <a:ea typeface="Times New Roman"/>
              <a:cs typeface="Times New Roman"/>
              <a:sym typeface="Times New Roman"/>
            </a:endParaRPr>
          </a:p>
        </p:txBody>
      </p:sp>
      <p:pic>
        <p:nvPicPr>
          <p:cNvPr id="242" name="Google Shape;242;p36"/>
          <p:cNvPicPr preferRelativeResize="0"/>
          <p:nvPr/>
        </p:nvPicPr>
        <p:blipFill>
          <a:blip r:embed="rId3">
            <a:alphaModFix/>
          </a:blip>
          <a:stretch>
            <a:fillRect/>
          </a:stretch>
        </p:blipFill>
        <p:spPr>
          <a:xfrm>
            <a:off x="1282211" y="1017725"/>
            <a:ext cx="6579575" cy="38209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Times New Roman"/>
                <a:ea typeface="Times New Roman"/>
                <a:cs typeface="Times New Roman"/>
                <a:sym typeface="Times New Roman"/>
              </a:rPr>
              <a:t>Full Set of Regenerator and CO Boiler Reactions</a:t>
            </a:r>
            <a:endParaRPr b="1">
              <a:latin typeface="Times New Roman"/>
              <a:ea typeface="Times New Roman"/>
              <a:cs typeface="Times New Roman"/>
              <a:sym typeface="Times New Roman"/>
            </a:endParaRPr>
          </a:p>
        </p:txBody>
      </p:sp>
      <p:pic>
        <p:nvPicPr>
          <p:cNvPr id="248" name="Google Shape;248;p37"/>
          <p:cNvPicPr preferRelativeResize="0"/>
          <p:nvPr/>
        </p:nvPicPr>
        <p:blipFill>
          <a:blip r:embed="rId3">
            <a:alphaModFix/>
          </a:blip>
          <a:stretch>
            <a:fillRect/>
          </a:stretch>
        </p:blipFill>
        <p:spPr>
          <a:xfrm>
            <a:off x="2413600" y="1017725"/>
            <a:ext cx="4316801" cy="39910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Times New Roman"/>
                <a:ea typeface="Times New Roman"/>
                <a:cs typeface="Times New Roman"/>
                <a:sym typeface="Times New Roman"/>
              </a:rPr>
              <a:t>Overall Mass Balance</a:t>
            </a:r>
            <a:endParaRPr b="1">
              <a:latin typeface="Times New Roman"/>
              <a:ea typeface="Times New Roman"/>
              <a:cs typeface="Times New Roman"/>
              <a:sym typeface="Times New Roman"/>
            </a:endParaRPr>
          </a:p>
        </p:txBody>
      </p:sp>
      <p:sp>
        <p:nvSpPr>
          <p:cNvPr id="254" name="Google Shape;254;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55" name="Google Shape;255;p38"/>
          <p:cNvPicPr preferRelativeResize="0"/>
          <p:nvPr/>
        </p:nvPicPr>
        <p:blipFill>
          <a:blip r:embed="rId3">
            <a:alphaModFix/>
          </a:blip>
          <a:stretch>
            <a:fillRect/>
          </a:stretch>
        </p:blipFill>
        <p:spPr>
          <a:xfrm>
            <a:off x="311700" y="1152475"/>
            <a:ext cx="8520600" cy="3416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Times New Roman"/>
                <a:ea typeface="Times New Roman"/>
                <a:cs typeface="Times New Roman"/>
                <a:sym typeface="Times New Roman"/>
              </a:rPr>
              <a:t>Overall Energy Balance</a:t>
            </a:r>
            <a:endParaRPr b="1">
              <a:latin typeface="Times New Roman"/>
              <a:ea typeface="Times New Roman"/>
              <a:cs typeface="Times New Roman"/>
              <a:sym typeface="Times New Roman"/>
            </a:endParaRPr>
          </a:p>
        </p:txBody>
      </p:sp>
      <p:sp>
        <p:nvSpPr>
          <p:cNvPr id="261" name="Google Shape;261;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62" name="Google Shape;262;p39"/>
          <p:cNvPicPr preferRelativeResize="0"/>
          <p:nvPr/>
        </p:nvPicPr>
        <p:blipFill>
          <a:blip r:embed="rId3">
            <a:alphaModFix/>
          </a:blip>
          <a:stretch>
            <a:fillRect/>
          </a:stretch>
        </p:blipFill>
        <p:spPr>
          <a:xfrm>
            <a:off x="311700" y="1017725"/>
            <a:ext cx="8520600" cy="37679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020" b="1">
                <a:latin typeface="Times New Roman"/>
                <a:ea typeface="Times New Roman"/>
                <a:cs typeface="Times New Roman"/>
                <a:sym typeface="Times New Roman"/>
              </a:rPr>
              <a:t>Deriving Lumped Reactions (Part 1)</a:t>
            </a:r>
            <a:endParaRPr sz="2020" b="1">
              <a:latin typeface="Times New Roman"/>
              <a:ea typeface="Times New Roman"/>
              <a:cs typeface="Times New Roman"/>
              <a:sym typeface="Times New Roman"/>
            </a:endParaRPr>
          </a:p>
        </p:txBody>
      </p:sp>
      <p:sp>
        <p:nvSpPr>
          <p:cNvPr id="268" name="Google Shape;268;p40"/>
          <p:cNvSpPr txBox="1"/>
          <p:nvPr/>
        </p:nvSpPr>
        <p:spPr>
          <a:xfrm>
            <a:off x="311700" y="828550"/>
            <a:ext cx="83742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latin typeface="Times New Roman"/>
                <a:ea typeface="Times New Roman"/>
                <a:cs typeface="Times New Roman"/>
                <a:sym typeface="Times New Roman"/>
              </a:rPr>
              <a:t>Take for example the reaction: </a:t>
            </a:r>
            <a:r>
              <a:rPr lang="en" sz="1900" b="1">
                <a:latin typeface="Times New Roman"/>
                <a:ea typeface="Times New Roman"/>
                <a:cs typeface="Times New Roman"/>
                <a:sym typeface="Times New Roman"/>
              </a:rPr>
              <a:t>GO → LCO </a:t>
            </a:r>
            <a:r>
              <a:rPr lang="en" sz="1900">
                <a:latin typeface="Times New Roman"/>
                <a:ea typeface="Times New Roman"/>
                <a:cs typeface="Times New Roman"/>
                <a:sym typeface="Times New Roman"/>
              </a:rPr>
              <a:t>(1 of 15 reactions in the 6-lump network)</a:t>
            </a:r>
            <a:endParaRPr sz="1900">
              <a:latin typeface="Times New Roman"/>
              <a:ea typeface="Times New Roman"/>
              <a:cs typeface="Times New Roman"/>
              <a:sym typeface="Times New Roman"/>
            </a:endParaRPr>
          </a:p>
          <a:p>
            <a:pPr marL="0" lvl="0" indent="0" algn="l" rtl="0">
              <a:spcBef>
                <a:spcPts val="0"/>
              </a:spcBef>
              <a:spcAft>
                <a:spcPts val="0"/>
              </a:spcAft>
              <a:buNone/>
            </a:pPr>
            <a:r>
              <a:rPr lang="en" sz="1700">
                <a:latin typeface="Times New Roman"/>
                <a:ea typeface="Times New Roman"/>
                <a:cs typeface="Times New Roman"/>
                <a:sym typeface="Times New Roman"/>
              </a:rPr>
              <a:t>Important Data: </a:t>
            </a:r>
            <a:endParaRPr sz="1700">
              <a:latin typeface="Times New Roman"/>
              <a:ea typeface="Times New Roman"/>
              <a:cs typeface="Times New Roman"/>
              <a:sym typeface="Times New Roman"/>
            </a:endParaRPr>
          </a:p>
          <a:p>
            <a:pPr marL="0" lvl="0" indent="0" algn="l" rtl="0">
              <a:spcBef>
                <a:spcPts val="0"/>
              </a:spcBef>
              <a:spcAft>
                <a:spcPts val="0"/>
              </a:spcAft>
              <a:buNone/>
            </a:pPr>
            <a:r>
              <a:rPr lang="en" sz="1800">
                <a:latin typeface="Times New Roman"/>
                <a:ea typeface="Times New Roman"/>
                <a:cs typeface="Times New Roman"/>
                <a:sym typeface="Times New Roman"/>
              </a:rPr>
              <a:t>    </a:t>
            </a:r>
            <a:endParaRPr sz="1800">
              <a:latin typeface="Times New Roman"/>
              <a:ea typeface="Times New Roman"/>
              <a:cs typeface="Times New Roman"/>
              <a:sym typeface="Times New Roman"/>
            </a:endParaRPr>
          </a:p>
        </p:txBody>
      </p:sp>
      <p:sp>
        <p:nvSpPr>
          <p:cNvPr id="269" name="Google Shape;269;p40"/>
          <p:cNvSpPr txBox="1"/>
          <p:nvPr/>
        </p:nvSpPr>
        <p:spPr>
          <a:xfrm>
            <a:off x="470250" y="3189313"/>
            <a:ext cx="6317100" cy="100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latin typeface="Times New Roman"/>
                <a:ea typeface="Times New Roman"/>
                <a:cs typeface="Times New Roman"/>
                <a:sym typeface="Times New Roman"/>
              </a:rPr>
              <a:t>Now, let’s put it together:</a:t>
            </a:r>
            <a:endParaRPr sz="1700">
              <a:latin typeface="Times New Roman"/>
              <a:ea typeface="Times New Roman"/>
              <a:cs typeface="Times New Roman"/>
              <a:sym typeface="Times New Roman"/>
            </a:endParaRPr>
          </a:p>
          <a:p>
            <a:pPr marL="0" lvl="0" indent="0" algn="l" rtl="0">
              <a:spcBef>
                <a:spcPts val="0"/>
              </a:spcBef>
              <a:spcAft>
                <a:spcPts val="0"/>
              </a:spcAft>
              <a:buNone/>
            </a:pPr>
            <a:r>
              <a:rPr lang="en" sz="1800">
                <a:latin typeface="Times New Roman"/>
                <a:ea typeface="Times New Roman"/>
                <a:cs typeface="Times New Roman"/>
                <a:sym typeface="Times New Roman"/>
              </a:rPr>
              <a:t>                                        GO → LCO</a:t>
            </a:r>
            <a:endParaRPr sz="1800">
              <a:latin typeface="Times New Roman"/>
              <a:ea typeface="Times New Roman"/>
              <a:cs typeface="Times New Roman"/>
              <a:sym typeface="Times New Roman"/>
            </a:endParaRPr>
          </a:p>
          <a:p>
            <a:pPr marL="0" lvl="0" indent="0" algn="l" rtl="0">
              <a:spcBef>
                <a:spcPts val="0"/>
              </a:spcBef>
              <a:spcAft>
                <a:spcPts val="0"/>
              </a:spcAft>
              <a:buNone/>
            </a:pPr>
            <a:r>
              <a:rPr lang="en" sz="1800">
                <a:latin typeface="Times New Roman"/>
                <a:ea typeface="Times New Roman"/>
                <a:cs typeface="Times New Roman"/>
                <a:sym typeface="Times New Roman"/>
              </a:rPr>
              <a:t>                                        C</a:t>
            </a:r>
            <a:r>
              <a:rPr lang="en" sz="1800" baseline="-25000">
                <a:latin typeface="Times New Roman"/>
                <a:ea typeface="Times New Roman"/>
                <a:cs typeface="Times New Roman"/>
                <a:sym typeface="Times New Roman"/>
              </a:rPr>
              <a:t>28</a:t>
            </a:r>
            <a:r>
              <a:rPr lang="en" sz="1800">
                <a:latin typeface="Times New Roman"/>
                <a:ea typeface="Times New Roman"/>
                <a:cs typeface="Times New Roman"/>
                <a:sym typeface="Times New Roman"/>
              </a:rPr>
              <a:t>H</a:t>
            </a:r>
            <a:r>
              <a:rPr lang="en" sz="1800" baseline="-25000">
                <a:latin typeface="Times New Roman"/>
                <a:ea typeface="Times New Roman"/>
                <a:cs typeface="Times New Roman"/>
                <a:sym typeface="Times New Roman"/>
              </a:rPr>
              <a:t>58</a:t>
            </a:r>
            <a:r>
              <a:rPr lang="en" sz="1800">
                <a:latin typeface="Times New Roman"/>
                <a:ea typeface="Times New Roman"/>
                <a:cs typeface="Times New Roman"/>
                <a:sym typeface="Times New Roman"/>
              </a:rPr>
              <a:t> → C</a:t>
            </a:r>
            <a:r>
              <a:rPr lang="en" sz="1800" baseline="-25000">
                <a:latin typeface="Times New Roman"/>
                <a:ea typeface="Times New Roman"/>
                <a:cs typeface="Times New Roman"/>
                <a:sym typeface="Times New Roman"/>
              </a:rPr>
              <a:t>14</a:t>
            </a:r>
            <a:r>
              <a:rPr lang="en" sz="1800">
                <a:latin typeface="Times New Roman"/>
                <a:ea typeface="Times New Roman"/>
                <a:cs typeface="Times New Roman"/>
                <a:sym typeface="Times New Roman"/>
              </a:rPr>
              <a:t>H</a:t>
            </a:r>
            <a:r>
              <a:rPr lang="en" sz="1800" baseline="-25000">
                <a:latin typeface="Times New Roman"/>
                <a:ea typeface="Times New Roman"/>
                <a:cs typeface="Times New Roman"/>
                <a:sym typeface="Times New Roman"/>
              </a:rPr>
              <a:t>30</a:t>
            </a:r>
            <a:r>
              <a:rPr lang="en" sz="1800">
                <a:latin typeface="Times New Roman"/>
                <a:ea typeface="Times New Roman"/>
                <a:cs typeface="Times New Roman"/>
                <a:sym typeface="Times New Roman"/>
              </a:rPr>
              <a:t> + ?</a:t>
            </a:r>
            <a:endParaRPr sz="1800">
              <a:latin typeface="Times New Roman"/>
              <a:ea typeface="Times New Roman"/>
              <a:cs typeface="Times New Roman"/>
              <a:sym typeface="Times New Roman"/>
            </a:endParaRPr>
          </a:p>
        </p:txBody>
      </p:sp>
      <p:cxnSp>
        <p:nvCxnSpPr>
          <p:cNvPr id="270" name="Google Shape;270;p40"/>
          <p:cNvCxnSpPr>
            <a:stCxn id="271" idx="1"/>
          </p:cNvCxnSpPr>
          <p:nvPr/>
        </p:nvCxnSpPr>
        <p:spPr>
          <a:xfrm flipH="1">
            <a:off x="4807700" y="3662050"/>
            <a:ext cx="1200300" cy="211200"/>
          </a:xfrm>
          <a:prstGeom prst="straightConnector1">
            <a:avLst/>
          </a:prstGeom>
          <a:noFill/>
          <a:ln w="28575" cap="flat" cmpd="sng">
            <a:solidFill>
              <a:srgbClr val="FF0000"/>
            </a:solidFill>
            <a:prstDash val="solid"/>
            <a:round/>
            <a:headEnd type="none" w="med" len="med"/>
            <a:tailEnd type="triangle" w="med" len="med"/>
          </a:ln>
        </p:spPr>
      </p:cxnSp>
      <p:sp>
        <p:nvSpPr>
          <p:cNvPr id="271" name="Google Shape;271;p40"/>
          <p:cNvSpPr txBox="1"/>
          <p:nvPr/>
        </p:nvSpPr>
        <p:spPr>
          <a:xfrm>
            <a:off x="6008000" y="3223450"/>
            <a:ext cx="22263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0000"/>
                </a:solidFill>
                <a:latin typeface="Times New Roman"/>
                <a:ea typeface="Times New Roman"/>
                <a:cs typeface="Times New Roman"/>
                <a:sym typeface="Times New Roman"/>
              </a:rPr>
              <a:t>Stoichiometry is NOT balanced; need </a:t>
            </a:r>
            <a:endParaRPr sz="1500" b="1">
              <a:solidFill>
                <a:srgbClr val="FF0000"/>
              </a:solidFill>
              <a:latin typeface="Times New Roman"/>
              <a:ea typeface="Times New Roman"/>
              <a:cs typeface="Times New Roman"/>
              <a:sym typeface="Times New Roman"/>
            </a:endParaRPr>
          </a:p>
          <a:p>
            <a:pPr marL="0" lvl="0" indent="0" algn="l" rtl="0">
              <a:spcBef>
                <a:spcPts val="0"/>
              </a:spcBef>
              <a:spcAft>
                <a:spcPts val="0"/>
              </a:spcAft>
              <a:buNone/>
            </a:pPr>
            <a:r>
              <a:rPr lang="en" sz="1500" b="1">
                <a:solidFill>
                  <a:srgbClr val="FF0000"/>
                </a:solidFill>
                <a:latin typeface="Times New Roman"/>
                <a:ea typeface="Times New Roman"/>
                <a:cs typeface="Times New Roman"/>
                <a:sym typeface="Times New Roman"/>
              </a:rPr>
              <a:t>additional compound(s)</a:t>
            </a:r>
            <a:endParaRPr sz="1500" b="1">
              <a:solidFill>
                <a:srgbClr val="FF0000"/>
              </a:solidFill>
              <a:latin typeface="Times New Roman"/>
              <a:ea typeface="Times New Roman"/>
              <a:cs typeface="Times New Roman"/>
              <a:sym typeface="Times New Roman"/>
            </a:endParaRPr>
          </a:p>
        </p:txBody>
      </p:sp>
      <p:sp>
        <p:nvSpPr>
          <p:cNvPr id="272" name="Google Shape;272;p40"/>
          <p:cNvSpPr txBox="1"/>
          <p:nvPr/>
        </p:nvSpPr>
        <p:spPr>
          <a:xfrm>
            <a:off x="470250" y="4215350"/>
            <a:ext cx="8203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latin typeface="Times New Roman"/>
                <a:ea typeface="Times New Roman"/>
                <a:cs typeface="Times New Roman"/>
                <a:sym typeface="Times New Roman"/>
              </a:rPr>
              <a:t>What should we do now?  How do we go about choosing this second compound?  </a:t>
            </a:r>
            <a:endParaRPr sz="1800">
              <a:latin typeface="Times New Roman"/>
              <a:ea typeface="Times New Roman"/>
              <a:cs typeface="Times New Roman"/>
              <a:sym typeface="Times New Roman"/>
            </a:endParaRPr>
          </a:p>
        </p:txBody>
      </p:sp>
      <p:sp>
        <p:nvSpPr>
          <p:cNvPr id="273" name="Google Shape;273;p40"/>
          <p:cNvSpPr/>
          <p:nvPr/>
        </p:nvSpPr>
        <p:spPr>
          <a:xfrm>
            <a:off x="7812425" y="4737750"/>
            <a:ext cx="1206300" cy="274200"/>
          </a:xfrm>
          <a:prstGeom prst="rightArrow">
            <a:avLst>
              <a:gd name="adj1" fmla="val 50000"/>
              <a:gd name="adj2" fmla="val 50000"/>
            </a:avLst>
          </a:prstGeom>
          <a:solidFill>
            <a:srgbClr val="FF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0"/>
          <p:cNvSpPr txBox="1"/>
          <p:nvPr/>
        </p:nvSpPr>
        <p:spPr>
          <a:xfrm>
            <a:off x="7878300" y="4475825"/>
            <a:ext cx="9540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latin typeface="Times New Roman"/>
                <a:ea typeface="Times New Roman"/>
                <a:cs typeface="Times New Roman"/>
                <a:sym typeface="Times New Roman"/>
              </a:rPr>
              <a:t>Part 2</a:t>
            </a:r>
            <a:endParaRPr sz="1500" b="1">
              <a:latin typeface="Times New Roman"/>
              <a:ea typeface="Times New Roman"/>
              <a:cs typeface="Times New Roman"/>
              <a:sym typeface="Times New Roman"/>
            </a:endParaRPr>
          </a:p>
        </p:txBody>
      </p:sp>
      <p:graphicFrame>
        <p:nvGraphicFramePr>
          <p:cNvPr id="275" name="Google Shape;275;p40"/>
          <p:cNvGraphicFramePr/>
          <p:nvPr/>
        </p:nvGraphicFramePr>
        <p:xfrm>
          <a:off x="952500" y="1516000"/>
          <a:ext cx="7239000" cy="1678260"/>
        </p:xfrm>
        <a:graphic>
          <a:graphicData uri="http://schemas.openxmlformats.org/drawingml/2006/table">
            <a:tbl>
              <a:tblPr>
                <a:noFill/>
                <a:tableStyleId>{57212116-5650-4826-89F4-7B63534F38AA}</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459150">
                <a:tc>
                  <a:txBody>
                    <a:bodyPr/>
                    <a:lstStyle/>
                    <a:p>
                      <a:pPr marL="0" lvl="0" indent="0" algn="l" rtl="0">
                        <a:spcBef>
                          <a:spcPts val="0"/>
                        </a:spcBef>
                        <a:spcAft>
                          <a:spcPts val="0"/>
                        </a:spcAft>
                        <a:buNone/>
                      </a:pPr>
                      <a:r>
                        <a:rPr lang="en" sz="1300" b="1">
                          <a:solidFill>
                            <a:schemeClr val="dk1"/>
                          </a:solidFill>
                          <a:latin typeface="Times New Roman"/>
                          <a:ea typeface="Times New Roman"/>
                          <a:cs typeface="Times New Roman"/>
                          <a:sym typeface="Times New Roman"/>
                        </a:rPr>
                        <a:t>Lump</a:t>
                      </a:r>
                      <a:endParaRPr sz="1300" b="1">
                        <a:solidFill>
                          <a:schemeClr val="dk1"/>
                        </a:solidFill>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a:solidFill>
                            <a:schemeClr val="dk1"/>
                          </a:solidFill>
                          <a:latin typeface="Times New Roman"/>
                          <a:ea typeface="Times New Roman"/>
                          <a:cs typeface="Times New Roman"/>
                          <a:sym typeface="Times New Roman"/>
                        </a:rPr>
                        <a:t>Gas Oil (GO)</a:t>
                      </a:r>
                      <a:endParaRPr>
                        <a:solidFill>
                          <a:schemeClr val="dk1"/>
                        </a:solidFill>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Times New Roman"/>
                          <a:ea typeface="Times New Roman"/>
                          <a:cs typeface="Times New Roman"/>
                          <a:sym typeface="Times New Roman"/>
                        </a:rPr>
                        <a:t>Light Cycle Oil (LCO)</a:t>
                      </a:r>
                      <a:endParaRPr>
                        <a:solidFill>
                          <a:schemeClr val="dk1"/>
                        </a:solidFill>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300" b="1">
                          <a:solidFill>
                            <a:schemeClr val="dk1"/>
                          </a:solidFill>
                          <a:latin typeface="Times New Roman"/>
                          <a:ea typeface="Times New Roman"/>
                          <a:cs typeface="Times New Roman"/>
                          <a:sym typeface="Times New Roman"/>
                        </a:rPr>
                        <a:t>Boiling Point (Range)</a:t>
                      </a:r>
                      <a:endParaRPr sz="1300" b="1">
                        <a:solidFill>
                          <a:schemeClr val="dk1"/>
                        </a:solidFill>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a:solidFill>
                            <a:schemeClr val="dk1"/>
                          </a:solidFill>
                          <a:latin typeface="Times New Roman"/>
                          <a:ea typeface="Times New Roman"/>
                          <a:cs typeface="Times New Roman"/>
                          <a:sym typeface="Times New Roman"/>
                        </a:rPr>
                        <a:t>330 - 550 ºC</a:t>
                      </a:r>
                      <a:endParaRPr>
                        <a:solidFill>
                          <a:schemeClr val="dk1"/>
                        </a:solidFill>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Times New Roman"/>
                          <a:ea typeface="Times New Roman"/>
                          <a:cs typeface="Times New Roman"/>
                          <a:sym typeface="Times New Roman"/>
                        </a:rPr>
                        <a:t>221+ ºC</a:t>
                      </a:r>
                      <a:endParaRPr>
                        <a:solidFill>
                          <a:schemeClr val="dk1"/>
                        </a:solidFill>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300" b="1">
                          <a:solidFill>
                            <a:schemeClr val="dk1"/>
                          </a:solidFill>
                          <a:latin typeface="Times New Roman"/>
                          <a:ea typeface="Times New Roman"/>
                          <a:cs typeface="Times New Roman"/>
                          <a:sym typeface="Times New Roman"/>
                        </a:rPr>
                        <a:t>Molecular Weight </a:t>
                      </a:r>
                      <a:endParaRPr sz="1300" b="1">
                        <a:solidFill>
                          <a:schemeClr val="dk1"/>
                        </a:solidFill>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600">
                          <a:solidFill>
                            <a:schemeClr val="dk1"/>
                          </a:solidFill>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 400 g/mol</a:t>
                      </a:r>
                      <a:endParaRPr>
                        <a:solidFill>
                          <a:schemeClr val="dk1"/>
                        </a:solidFill>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Times New Roman"/>
                          <a:ea typeface="Times New Roman"/>
                          <a:cs typeface="Times New Roman"/>
                          <a:sym typeface="Times New Roman"/>
                        </a:rPr>
                        <a:t>~ </a:t>
                      </a:r>
                      <a:r>
                        <a:rPr lang="en">
                          <a:solidFill>
                            <a:schemeClr val="dk1"/>
                          </a:solidFill>
                          <a:latin typeface="Times New Roman"/>
                          <a:ea typeface="Times New Roman"/>
                          <a:cs typeface="Times New Roman"/>
                          <a:sym typeface="Times New Roman"/>
                        </a:rPr>
                        <a:t>200 g/mol</a:t>
                      </a:r>
                      <a:endParaRPr>
                        <a:solidFill>
                          <a:schemeClr val="dk1"/>
                        </a:solidFill>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300" b="1">
                          <a:solidFill>
                            <a:schemeClr val="dk1"/>
                          </a:solidFill>
                          <a:latin typeface="Times New Roman"/>
                          <a:ea typeface="Times New Roman"/>
                          <a:cs typeface="Times New Roman"/>
                          <a:sym typeface="Times New Roman"/>
                        </a:rPr>
                        <a:t>Model Component (N-Alkane)</a:t>
                      </a:r>
                      <a:endParaRPr sz="1300" b="1">
                        <a:solidFill>
                          <a:schemeClr val="dk1"/>
                        </a:solidFill>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a:solidFill>
                            <a:schemeClr val="dk1"/>
                          </a:solidFill>
                          <a:latin typeface="Times New Roman"/>
                          <a:ea typeface="Times New Roman"/>
                          <a:cs typeface="Times New Roman"/>
                          <a:sym typeface="Times New Roman"/>
                        </a:rPr>
                        <a:t>N-Octacosane (C</a:t>
                      </a:r>
                      <a:r>
                        <a:rPr lang="en" baseline="-25000">
                          <a:solidFill>
                            <a:schemeClr val="dk1"/>
                          </a:solidFill>
                          <a:latin typeface="Times New Roman"/>
                          <a:ea typeface="Times New Roman"/>
                          <a:cs typeface="Times New Roman"/>
                          <a:sym typeface="Times New Roman"/>
                        </a:rPr>
                        <a:t>28</a:t>
                      </a:r>
                      <a:r>
                        <a:rPr lang="en">
                          <a:solidFill>
                            <a:schemeClr val="dk1"/>
                          </a:solidFill>
                          <a:latin typeface="Times New Roman"/>
                          <a:ea typeface="Times New Roman"/>
                          <a:cs typeface="Times New Roman"/>
                          <a:sym typeface="Times New Roman"/>
                        </a:rPr>
                        <a:t>H</a:t>
                      </a:r>
                      <a:r>
                        <a:rPr lang="en" baseline="-25000">
                          <a:solidFill>
                            <a:schemeClr val="dk1"/>
                          </a:solidFill>
                          <a:latin typeface="Times New Roman"/>
                          <a:ea typeface="Times New Roman"/>
                          <a:cs typeface="Times New Roman"/>
                          <a:sym typeface="Times New Roman"/>
                        </a:rPr>
                        <a:t>58</a:t>
                      </a:r>
                      <a:r>
                        <a:rPr lang="en">
                          <a:solidFill>
                            <a:schemeClr val="dk1"/>
                          </a:solidFill>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Times New Roman"/>
                          <a:ea typeface="Times New Roman"/>
                          <a:cs typeface="Times New Roman"/>
                          <a:sym typeface="Times New Roman"/>
                        </a:rPr>
                        <a:t>N-Tetradecane (C</a:t>
                      </a:r>
                      <a:r>
                        <a:rPr lang="en" baseline="-25000">
                          <a:solidFill>
                            <a:schemeClr val="dk1"/>
                          </a:solidFill>
                          <a:latin typeface="Times New Roman"/>
                          <a:ea typeface="Times New Roman"/>
                          <a:cs typeface="Times New Roman"/>
                          <a:sym typeface="Times New Roman"/>
                        </a:rPr>
                        <a:t>14</a:t>
                      </a:r>
                      <a:r>
                        <a:rPr lang="en">
                          <a:solidFill>
                            <a:schemeClr val="dk1"/>
                          </a:solidFill>
                          <a:latin typeface="Times New Roman"/>
                          <a:ea typeface="Times New Roman"/>
                          <a:cs typeface="Times New Roman"/>
                          <a:sym typeface="Times New Roman"/>
                        </a:rPr>
                        <a:t>H</a:t>
                      </a:r>
                      <a:r>
                        <a:rPr lang="en" baseline="-25000">
                          <a:solidFill>
                            <a:schemeClr val="dk1"/>
                          </a:solidFill>
                          <a:latin typeface="Times New Roman"/>
                          <a:ea typeface="Times New Roman"/>
                          <a:cs typeface="Times New Roman"/>
                          <a:sym typeface="Times New Roman"/>
                        </a:rPr>
                        <a:t>30</a:t>
                      </a:r>
                      <a:r>
                        <a:rPr lang="en">
                          <a:solidFill>
                            <a:schemeClr val="dk1"/>
                          </a:solidFill>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sz="2520" b="1">
                <a:latin typeface="Times New Roman"/>
                <a:ea typeface="Times New Roman"/>
                <a:cs typeface="Times New Roman"/>
                <a:sym typeface="Times New Roman"/>
              </a:rPr>
              <a:t>Deriving Lumped Reactions (Part 2)</a:t>
            </a:r>
            <a:endParaRPr sz="2520" b="1">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281" name="Google Shape;281;p41"/>
          <p:cNvSpPr txBox="1">
            <a:spLocks noGrp="1"/>
          </p:cNvSpPr>
          <p:nvPr>
            <p:ph type="body" idx="1"/>
          </p:nvPr>
        </p:nvSpPr>
        <p:spPr>
          <a:xfrm>
            <a:off x="311700" y="1152475"/>
            <a:ext cx="8520600" cy="1468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900">
                <a:solidFill>
                  <a:schemeClr val="dk1"/>
                </a:solidFill>
                <a:latin typeface="Times New Roman"/>
                <a:ea typeface="Times New Roman"/>
                <a:cs typeface="Times New Roman"/>
                <a:sym typeface="Times New Roman"/>
              </a:rPr>
              <a:t>We are strictly considering two observations in FCC chemistry: </a:t>
            </a:r>
            <a:endParaRPr sz="1900">
              <a:solidFill>
                <a:schemeClr val="dk1"/>
              </a:solidFill>
              <a:latin typeface="Times New Roman"/>
              <a:ea typeface="Times New Roman"/>
              <a:cs typeface="Times New Roman"/>
              <a:sym typeface="Times New Roman"/>
            </a:endParaRPr>
          </a:p>
          <a:p>
            <a:pPr marL="0" lvl="0" indent="0" algn="l" rtl="0">
              <a:lnSpc>
                <a:spcPct val="100000"/>
              </a:lnSpc>
              <a:spcBef>
                <a:spcPts val="1200"/>
              </a:spcBef>
              <a:spcAft>
                <a:spcPts val="0"/>
              </a:spcAft>
              <a:buNone/>
            </a:pPr>
            <a:r>
              <a:rPr lang="en" sz="2000" b="1">
                <a:solidFill>
                  <a:schemeClr val="dk1"/>
                </a:solidFill>
                <a:latin typeface="Times New Roman"/>
                <a:ea typeface="Times New Roman"/>
                <a:cs typeface="Times New Roman"/>
                <a:sym typeface="Times New Roman"/>
              </a:rPr>
              <a:t>(1)</a:t>
            </a:r>
            <a:r>
              <a:rPr lang="en" sz="2000">
                <a:solidFill>
                  <a:schemeClr val="dk1"/>
                </a:solidFill>
                <a:latin typeface="Times New Roman"/>
                <a:ea typeface="Times New Roman"/>
                <a:cs typeface="Times New Roman"/>
                <a:sym typeface="Times New Roman"/>
              </a:rPr>
              <a:t> Long, straight-chain paraffin → shorter, straight-chain paraffin + </a:t>
            </a:r>
            <a:r>
              <a:rPr lang="en" sz="2000" b="1">
                <a:solidFill>
                  <a:schemeClr val="dk1"/>
                </a:solidFill>
                <a:latin typeface="Times New Roman"/>
                <a:ea typeface="Times New Roman"/>
                <a:cs typeface="Times New Roman"/>
                <a:sym typeface="Times New Roman"/>
              </a:rPr>
              <a:t>olefin</a:t>
            </a:r>
            <a:endParaRPr sz="2000" b="1">
              <a:solidFill>
                <a:schemeClr val="dk1"/>
              </a:solidFill>
              <a:latin typeface="Times New Roman"/>
              <a:ea typeface="Times New Roman"/>
              <a:cs typeface="Times New Roman"/>
              <a:sym typeface="Times New Roman"/>
            </a:endParaRPr>
          </a:p>
          <a:p>
            <a:pPr marL="0" lvl="0" indent="0" algn="l" rtl="0">
              <a:lnSpc>
                <a:spcPct val="100000"/>
              </a:lnSpc>
              <a:spcBef>
                <a:spcPts val="1200"/>
              </a:spcBef>
              <a:spcAft>
                <a:spcPts val="1200"/>
              </a:spcAft>
              <a:buNone/>
            </a:pPr>
            <a:r>
              <a:rPr lang="en" sz="2000" b="1">
                <a:solidFill>
                  <a:schemeClr val="dk1"/>
                </a:solidFill>
                <a:latin typeface="Times New Roman"/>
                <a:ea typeface="Times New Roman"/>
                <a:cs typeface="Times New Roman"/>
                <a:sym typeface="Times New Roman"/>
              </a:rPr>
              <a:t>(2) </a:t>
            </a:r>
            <a:r>
              <a:rPr lang="en" sz="2000">
                <a:solidFill>
                  <a:schemeClr val="dk1"/>
                </a:solidFill>
                <a:latin typeface="Times New Roman"/>
                <a:ea typeface="Times New Roman"/>
                <a:cs typeface="Times New Roman"/>
                <a:sym typeface="Times New Roman"/>
              </a:rPr>
              <a:t>Olefin → coke</a:t>
            </a:r>
            <a:endParaRPr sz="2000">
              <a:solidFill>
                <a:schemeClr val="dk1"/>
              </a:solidFill>
              <a:latin typeface="Times New Roman"/>
              <a:ea typeface="Times New Roman"/>
              <a:cs typeface="Times New Roman"/>
              <a:sym typeface="Times New Roman"/>
            </a:endParaRPr>
          </a:p>
        </p:txBody>
      </p:sp>
      <p:cxnSp>
        <p:nvCxnSpPr>
          <p:cNvPr id="282" name="Google Shape;282;p41"/>
          <p:cNvCxnSpPr>
            <a:endCxn id="283" idx="0"/>
          </p:cNvCxnSpPr>
          <p:nvPr/>
        </p:nvCxnSpPr>
        <p:spPr>
          <a:xfrm flipH="1">
            <a:off x="7737125" y="800425"/>
            <a:ext cx="202800" cy="840000"/>
          </a:xfrm>
          <a:prstGeom prst="straightConnector1">
            <a:avLst/>
          </a:prstGeom>
          <a:noFill/>
          <a:ln w="38100" cap="flat" cmpd="sng">
            <a:solidFill>
              <a:srgbClr val="FF0000"/>
            </a:solidFill>
            <a:prstDash val="solid"/>
            <a:round/>
            <a:headEnd type="none" w="med" len="med"/>
            <a:tailEnd type="triangle" w="med" len="med"/>
          </a:ln>
        </p:spPr>
      </p:cxnSp>
      <p:sp>
        <p:nvSpPr>
          <p:cNvPr id="284" name="Google Shape;284;p41"/>
          <p:cNvSpPr txBox="1"/>
          <p:nvPr/>
        </p:nvSpPr>
        <p:spPr>
          <a:xfrm>
            <a:off x="7358825" y="338875"/>
            <a:ext cx="12612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FF0000"/>
                </a:solidFill>
                <a:latin typeface="Times New Roman"/>
                <a:ea typeface="Times New Roman"/>
                <a:cs typeface="Times New Roman"/>
                <a:sym typeface="Times New Roman"/>
              </a:rPr>
              <a:t>This is it!</a:t>
            </a:r>
            <a:endParaRPr sz="2000" b="1">
              <a:solidFill>
                <a:srgbClr val="FF0000"/>
              </a:solidFill>
              <a:latin typeface="Times New Roman"/>
              <a:ea typeface="Times New Roman"/>
              <a:cs typeface="Times New Roman"/>
              <a:sym typeface="Times New Roman"/>
            </a:endParaRPr>
          </a:p>
        </p:txBody>
      </p:sp>
      <p:sp>
        <p:nvSpPr>
          <p:cNvPr id="285" name="Google Shape;285;p41"/>
          <p:cNvSpPr txBox="1"/>
          <p:nvPr/>
        </p:nvSpPr>
        <p:spPr>
          <a:xfrm>
            <a:off x="311700" y="2516925"/>
            <a:ext cx="8385000" cy="1062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dk1"/>
                </a:solidFill>
                <a:latin typeface="Times New Roman"/>
                <a:ea typeface="Times New Roman"/>
                <a:cs typeface="Times New Roman"/>
                <a:sym typeface="Times New Roman"/>
              </a:rPr>
              <a:t>Olefins end with </a:t>
            </a:r>
            <a:r>
              <a:rPr lang="en" sz="1900" b="1">
                <a:solidFill>
                  <a:schemeClr val="dk1"/>
                </a:solidFill>
                <a:latin typeface="Times New Roman"/>
                <a:ea typeface="Times New Roman"/>
                <a:cs typeface="Times New Roman"/>
                <a:sym typeface="Times New Roman"/>
              </a:rPr>
              <a:t>“-ene”</a:t>
            </a:r>
            <a:r>
              <a:rPr lang="en" sz="1900">
                <a:solidFill>
                  <a:schemeClr val="dk1"/>
                </a:solidFill>
                <a:latin typeface="Times New Roman"/>
                <a:ea typeface="Times New Roman"/>
                <a:cs typeface="Times New Roman"/>
                <a:sym typeface="Times New Roman"/>
              </a:rPr>
              <a:t> in their name.  We need an </a:t>
            </a:r>
            <a:r>
              <a:rPr lang="en" sz="1900" b="1">
                <a:solidFill>
                  <a:schemeClr val="dk1"/>
                </a:solidFill>
                <a:latin typeface="Times New Roman"/>
                <a:ea typeface="Times New Roman"/>
                <a:cs typeface="Times New Roman"/>
                <a:sym typeface="Times New Roman"/>
              </a:rPr>
              <a:t>alkene</a:t>
            </a:r>
            <a:r>
              <a:rPr lang="en" sz="1900">
                <a:solidFill>
                  <a:schemeClr val="dk1"/>
                </a:solidFill>
                <a:latin typeface="Times New Roman"/>
                <a:ea typeface="Times New Roman"/>
                <a:cs typeface="Times New Roman"/>
                <a:sym typeface="Times New Roman"/>
              </a:rPr>
              <a:t> that has </a:t>
            </a:r>
            <a:r>
              <a:rPr lang="en" sz="1900" b="1">
                <a:solidFill>
                  <a:schemeClr val="dk1"/>
                </a:solidFill>
                <a:latin typeface="Times New Roman"/>
                <a:ea typeface="Times New Roman"/>
                <a:cs typeface="Times New Roman"/>
                <a:sym typeface="Times New Roman"/>
              </a:rPr>
              <a:t>14 carbon atoms</a:t>
            </a:r>
            <a:r>
              <a:rPr lang="en" sz="1900">
                <a:solidFill>
                  <a:schemeClr val="dk1"/>
                </a:solidFill>
                <a:latin typeface="Times New Roman"/>
                <a:ea typeface="Times New Roman"/>
                <a:cs typeface="Times New Roman"/>
                <a:sym typeface="Times New Roman"/>
              </a:rPr>
              <a:t>.  This secondary LCO needs to have a boiling point close to that of N-Tetradecane.  Let’s go with…. </a:t>
            </a:r>
            <a:r>
              <a:rPr lang="en" sz="1900" b="1">
                <a:solidFill>
                  <a:schemeClr val="dk1"/>
                </a:solidFill>
                <a:latin typeface="Times New Roman"/>
                <a:ea typeface="Times New Roman"/>
                <a:cs typeface="Times New Roman"/>
                <a:sym typeface="Times New Roman"/>
              </a:rPr>
              <a:t>1-Tetradecene (C</a:t>
            </a:r>
            <a:r>
              <a:rPr lang="en" sz="1900" b="1" baseline="-25000">
                <a:solidFill>
                  <a:schemeClr val="dk1"/>
                </a:solidFill>
                <a:latin typeface="Times New Roman"/>
                <a:ea typeface="Times New Roman"/>
                <a:cs typeface="Times New Roman"/>
                <a:sym typeface="Times New Roman"/>
              </a:rPr>
              <a:t>14</a:t>
            </a:r>
            <a:r>
              <a:rPr lang="en" sz="1900" b="1">
                <a:solidFill>
                  <a:schemeClr val="dk1"/>
                </a:solidFill>
                <a:latin typeface="Times New Roman"/>
                <a:ea typeface="Times New Roman"/>
                <a:cs typeface="Times New Roman"/>
                <a:sym typeface="Times New Roman"/>
              </a:rPr>
              <a:t>H</a:t>
            </a:r>
            <a:r>
              <a:rPr lang="en" sz="1900" b="1" baseline="-25000">
                <a:solidFill>
                  <a:schemeClr val="dk1"/>
                </a:solidFill>
                <a:latin typeface="Times New Roman"/>
                <a:ea typeface="Times New Roman"/>
                <a:cs typeface="Times New Roman"/>
                <a:sym typeface="Times New Roman"/>
              </a:rPr>
              <a:t>28</a:t>
            </a:r>
            <a:r>
              <a:rPr lang="en" sz="1900" b="1">
                <a:solidFill>
                  <a:schemeClr val="dk1"/>
                </a:solidFill>
                <a:latin typeface="Times New Roman"/>
                <a:ea typeface="Times New Roman"/>
                <a:cs typeface="Times New Roman"/>
                <a:sym typeface="Times New Roman"/>
              </a:rPr>
              <a:t>)</a:t>
            </a:r>
            <a:r>
              <a:rPr lang="en" sz="1900">
                <a:solidFill>
                  <a:schemeClr val="dk1"/>
                </a:solidFill>
                <a:latin typeface="Times New Roman"/>
                <a:ea typeface="Times New Roman"/>
                <a:cs typeface="Times New Roman"/>
                <a:sym typeface="Times New Roman"/>
              </a:rPr>
              <a:t>.  </a:t>
            </a:r>
            <a:endParaRPr sz="1900">
              <a:solidFill>
                <a:schemeClr val="dk1"/>
              </a:solidFill>
              <a:latin typeface="Times New Roman"/>
              <a:ea typeface="Times New Roman"/>
              <a:cs typeface="Times New Roman"/>
              <a:sym typeface="Times New Roman"/>
            </a:endParaRPr>
          </a:p>
        </p:txBody>
      </p:sp>
      <p:sp>
        <p:nvSpPr>
          <p:cNvPr id="286" name="Google Shape;286;p41"/>
          <p:cNvSpPr txBox="1"/>
          <p:nvPr/>
        </p:nvSpPr>
        <p:spPr>
          <a:xfrm>
            <a:off x="311700" y="3750800"/>
            <a:ext cx="6317100" cy="1062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latin typeface="Times New Roman"/>
                <a:ea typeface="Times New Roman"/>
                <a:cs typeface="Times New Roman"/>
                <a:sym typeface="Times New Roman"/>
              </a:rPr>
              <a:t>Let’s try this again:</a:t>
            </a:r>
            <a:endParaRPr sz="1900">
              <a:latin typeface="Times New Roman"/>
              <a:ea typeface="Times New Roman"/>
              <a:cs typeface="Times New Roman"/>
              <a:sym typeface="Times New Roman"/>
            </a:endParaRPr>
          </a:p>
          <a:p>
            <a:pPr marL="0" lvl="0" indent="0" algn="l" rtl="0">
              <a:spcBef>
                <a:spcPts val="0"/>
              </a:spcBef>
              <a:spcAft>
                <a:spcPts val="0"/>
              </a:spcAft>
              <a:buNone/>
            </a:pPr>
            <a:r>
              <a:rPr lang="en" sz="1800">
                <a:latin typeface="Times New Roman"/>
                <a:ea typeface="Times New Roman"/>
                <a:cs typeface="Times New Roman"/>
                <a:sym typeface="Times New Roman"/>
              </a:rPr>
              <a:t>                           </a:t>
            </a:r>
            <a:r>
              <a:rPr lang="en" sz="1900">
                <a:latin typeface="Times New Roman"/>
                <a:ea typeface="Times New Roman"/>
                <a:cs typeface="Times New Roman"/>
                <a:sym typeface="Times New Roman"/>
              </a:rPr>
              <a:t>    GO → LCO</a:t>
            </a:r>
            <a:endParaRPr sz="1900">
              <a:latin typeface="Times New Roman"/>
              <a:ea typeface="Times New Roman"/>
              <a:cs typeface="Times New Roman"/>
              <a:sym typeface="Times New Roman"/>
            </a:endParaRPr>
          </a:p>
          <a:p>
            <a:pPr marL="0" lvl="0" indent="0" algn="l" rtl="0">
              <a:spcBef>
                <a:spcPts val="0"/>
              </a:spcBef>
              <a:spcAft>
                <a:spcPts val="0"/>
              </a:spcAft>
              <a:buNone/>
            </a:pPr>
            <a:r>
              <a:rPr lang="en" sz="1900">
                <a:latin typeface="Times New Roman"/>
                <a:ea typeface="Times New Roman"/>
                <a:cs typeface="Times New Roman"/>
                <a:sym typeface="Times New Roman"/>
              </a:rPr>
              <a:t>                             C</a:t>
            </a:r>
            <a:r>
              <a:rPr lang="en" sz="1900" baseline="-25000">
                <a:latin typeface="Times New Roman"/>
                <a:ea typeface="Times New Roman"/>
                <a:cs typeface="Times New Roman"/>
                <a:sym typeface="Times New Roman"/>
              </a:rPr>
              <a:t>28</a:t>
            </a:r>
            <a:r>
              <a:rPr lang="en" sz="1900">
                <a:latin typeface="Times New Roman"/>
                <a:ea typeface="Times New Roman"/>
                <a:cs typeface="Times New Roman"/>
                <a:sym typeface="Times New Roman"/>
              </a:rPr>
              <a:t>H</a:t>
            </a:r>
            <a:r>
              <a:rPr lang="en" sz="1900" baseline="-25000">
                <a:latin typeface="Times New Roman"/>
                <a:ea typeface="Times New Roman"/>
                <a:cs typeface="Times New Roman"/>
                <a:sym typeface="Times New Roman"/>
              </a:rPr>
              <a:t>58</a:t>
            </a:r>
            <a:r>
              <a:rPr lang="en" sz="1900">
                <a:latin typeface="Times New Roman"/>
                <a:ea typeface="Times New Roman"/>
                <a:cs typeface="Times New Roman"/>
                <a:sym typeface="Times New Roman"/>
              </a:rPr>
              <a:t> → C</a:t>
            </a:r>
            <a:r>
              <a:rPr lang="en" sz="1900" baseline="-25000">
                <a:latin typeface="Times New Roman"/>
                <a:ea typeface="Times New Roman"/>
                <a:cs typeface="Times New Roman"/>
                <a:sym typeface="Times New Roman"/>
              </a:rPr>
              <a:t>14</a:t>
            </a:r>
            <a:r>
              <a:rPr lang="en" sz="1900">
                <a:latin typeface="Times New Roman"/>
                <a:ea typeface="Times New Roman"/>
                <a:cs typeface="Times New Roman"/>
                <a:sym typeface="Times New Roman"/>
              </a:rPr>
              <a:t>H</a:t>
            </a:r>
            <a:r>
              <a:rPr lang="en" sz="1900" baseline="-25000">
                <a:latin typeface="Times New Roman"/>
                <a:ea typeface="Times New Roman"/>
                <a:cs typeface="Times New Roman"/>
                <a:sym typeface="Times New Roman"/>
              </a:rPr>
              <a:t>30</a:t>
            </a:r>
            <a:r>
              <a:rPr lang="en" sz="1900">
                <a:latin typeface="Times New Roman"/>
                <a:ea typeface="Times New Roman"/>
                <a:cs typeface="Times New Roman"/>
                <a:sym typeface="Times New Roman"/>
              </a:rPr>
              <a:t> + C</a:t>
            </a:r>
            <a:r>
              <a:rPr lang="en" sz="1900" baseline="-25000">
                <a:latin typeface="Times New Roman"/>
                <a:ea typeface="Times New Roman"/>
                <a:cs typeface="Times New Roman"/>
                <a:sym typeface="Times New Roman"/>
              </a:rPr>
              <a:t>14</a:t>
            </a:r>
            <a:r>
              <a:rPr lang="en" sz="1900">
                <a:latin typeface="Times New Roman"/>
                <a:ea typeface="Times New Roman"/>
                <a:cs typeface="Times New Roman"/>
                <a:sym typeface="Times New Roman"/>
              </a:rPr>
              <a:t>H</a:t>
            </a:r>
            <a:r>
              <a:rPr lang="en" sz="1900" baseline="-25000">
                <a:latin typeface="Times New Roman"/>
                <a:ea typeface="Times New Roman"/>
                <a:cs typeface="Times New Roman"/>
                <a:sym typeface="Times New Roman"/>
              </a:rPr>
              <a:t>28</a:t>
            </a:r>
            <a:endParaRPr sz="1900" baseline="-25000">
              <a:latin typeface="Times New Roman"/>
              <a:ea typeface="Times New Roman"/>
              <a:cs typeface="Times New Roman"/>
              <a:sym typeface="Times New Roman"/>
            </a:endParaRPr>
          </a:p>
        </p:txBody>
      </p:sp>
      <p:sp>
        <p:nvSpPr>
          <p:cNvPr id="283" name="Google Shape;283;p41"/>
          <p:cNvSpPr/>
          <p:nvPr/>
        </p:nvSpPr>
        <p:spPr>
          <a:xfrm>
            <a:off x="7358825" y="1640425"/>
            <a:ext cx="756600" cy="4926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7" name="Google Shape;287;p41"/>
          <p:cNvCxnSpPr/>
          <p:nvPr/>
        </p:nvCxnSpPr>
        <p:spPr>
          <a:xfrm flipH="1">
            <a:off x="4518500" y="4123575"/>
            <a:ext cx="559200" cy="361800"/>
          </a:xfrm>
          <a:prstGeom prst="straightConnector1">
            <a:avLst/>
          </a:prstGeom>
          <a:noFill/>
          <a:ln w="9525" cap="flat" cmpd="sng">
            <a:solidFill>
              <a:srgbClr val="FF0000"/>
            </a:solidFill>
            <a:prstDash val="solid"/>
            <a:round/>
            <a:headEnd type="none" w="med" len="med"/>
            <a:tailEnd type="triangle" w="med" len="med"/>
          </a:ln>
        </p:spPr>
      </p:cxnSp>
      <p:sp>
        <p:nvSpPr>
          <p:cNvPr id="288" name="Google Shape;288;p41"/>
          <p:cNvSpPr txBox="1"/>
          <p:nvPr/>
        </p:nvSpPr>
        <p:spPr>
          <a:xfrm>
            <a:off x="5066825" y="3750800"/>
            <a:ext cx="28731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FF0000"/>
                </a:solidFill>
                <a:latin typeface="Times New Roman"/>
                <a:ea typeface="Times New Roman"/>
                <a:cs typeface="Times New Roman"/>
                <a:sym typeface="Times New Roman"/>
              </a:rPr>
              <a:t>Balanced; lump reaction created.  Now, do the remaining </a:t>
            </a:r>
            <a:r>
              <a:rPr lang="en" sz="1800" b="1">
                <a:solidFill>
                  <a:srgbClr val="FF0000"/>
                </a:solidFill>
                <a:latin typeface="Times New Roman"/>
                <a:ea typeface="Times New Roman"/>
                <a:cs typeface="Times New Roman"/>
                <a:sym typeface="Times New Roman"/>
              </a:rPr>
              <a:t>14</a:t>
            </a:r>
            <a:endParaRPr sz="1800" b="1">
              <a:solidFill>
                <a:srgbClr val="FF0000"/>
              </a:solidFill>
              <a:latin typeface="Times New Roman"/>
              <a:ea typeface="Times New Roman"/>
              <a:cs typeface="Times New Roman"/>
              <a:sym typeface="Times New Roman"/>
            </a:endParaRPr>
          </a:p>
        </p:txBody>
      </p:sp>
      <p:sp>
        <p:nvSpPr>
          <p:cNvPr id="289" name="Google Shape;289;p41"/>
          <p:cNvSpPr/>
          <p:nvPr/>
        </p:nvSpPr>
        <p:spPr>
          <a:xfrm>
            <a:off x="7812425" y="4737750"/>
            <a:ext cx="1206300" cy="274200"/>
          </a:xfrm>
          <a:prstGeom prst="rightArrow">
            <a:avLst>
              <a:gd name="adj1" fmla="val 50000"/>
              <a:gd name="adj2" fmla="val 50000"/>
            </a:avLst>
          </a:prstGeom>
          <a:solidFill>
            <a:srgbClr val="FF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1"/>
          <p:cNvSpPr txBox="1"/>
          <p:nvPr/>
        </p:nvSpPr>
        <p:spPr>
          <a:xfrm>
            <a:off x="7878300" y="4475825"/>
            <a:ext cx="9540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latin typeface="Times New Roman"/>
                <a:ea typeface="Times New Roman"/>
                <a:cs typeface="Times New Roman"/>
                <a:sym typeface="Times New Roman"/>
              </a:rPr>
              <a:t>Part 3</a:t>
            </a:r>
            <a:endParaRPr sz="1500" b="1">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130000" y="13580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920" b="1">
                <a:latin typeface="Times New Roman"/>
                <a:ea typeface="Times New Roman"/>
                <a:cs typeface="Times New Roman"/>
                <a:sym typeface="Times New Roman"/>
              </a:rPr>
              <a:t>Overall Process: Zone-by-Zone Breakdown</a:t>
            </a:r>
            <a:endParaRPr sz="1920" b="1">
              <a:latin typeface="Times New Roman"/>
              <a:ea typeface="Times New Roman"/>
              <a:cs typeface="Times New Roman"/>
              <a:sym typeface="Times New Roman"/>
            </a:endParaRPr>
          </a:p>
        </p:txBody>
      </p:sp>
      <p:pic>
        <p:nvPicPr>
          <p:cNvPr id="68" name="Google Shape;68;p15"/>
          <p:cNvPicPr preferRelativeResize="0"/>
          <p:nvPr/>
        </p:nvPicPr>
        <p:blipFill>
          <a:blip r:embed="rId3">
            <a:alphaModFix/>
          </a:blip>
          <a:stretch>
            <a:fillRect/>
          </a:stretch>
        </p:blipFill>
        <p:spPr>
          <a:xfrm>
            <a:off x="227951" y="666350"/>
            <a:ext cx="8715158" cy="42843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sz="2520" b="1">
                <a:latin typeface="Times New Roman"/>
                <a:ea typeface="Times New Roman"/>
                <a:cs typeface="Times New Roman"/>
                <a:sym typeface="Times New Roman"/>
              </a:rPr>
              <a:t>Deriving Lumped Reactions (Part 3)</a:t>
            </a:r>
            <a:endParaRPr b="1">
              <a:latin typeface="Times New Roman"/>
              <a:ea typeface="Times New Roman"/>
              <a:cs typeface="Times New Roman"/>
              <a:sym typeface="Times New Roman"/>
            </a:endParaRPr>
          </a:p>
        </p:txBody>
      </p:sp>
      <p:sp>
        <p:nvSpPr>
          <p:cNvPr id="296" name="Google Shape;296;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a:solidFill>
                  <a:schemeClr val="dk1"/>
                </a:solidFill>
                <a:latin typeface="Times New Roman"/>
                <a:ea typeface="Times New Roman"/>
                <a:cs typeface="Times New Roman"/>
                <a:sym typeface="Times New Roman"/>
              </a:rPr>
              <a:t>Now, the coke (CK) formation reactions are a little different.  In the literature, we discovered that coke has a little bit of hydrogen in it.  So, we thought about using solid hydrogen (H</a:t>
            </a:r>
            <a:r>
              <a:rPr lang="en" baseline="-25000">
                <a:solidFill>
                  <a:schemeClr val="dk1"/>
                </a:solidFill>
                <a:latin typeface="Times New Roman"/>
                <a:ea typeface="Times New Roman"/>
                <a:cs typeface="Times New Roman"/>
                <a:sym typeface="Times New Roman"/>
              </a:rPr>
              <a:t>2</a:t>
            </a:r>
            <a:r>
              <a:rPr lang="en">
                <a:solidFill>
                  <a:schemeClr val="dk1"/>
                </a:solidFill>
                <a:latin typeface="Times New Roman"/>
                <a:ea typeface="Times New Roman"/>
                <a:cs typeface="Times New Roman"/>
                <a:sym typeface="Times New Roman"/>
              </a:rPr>
              <a:t>).  Not a good idea.  So, the H</a:t>
            </a:r>
            <a:r>
              <a:rPr lang="en" baseline="-25000">
                <a:solidFill>
                  <a:schemeClr val="dk1"/>
                </a:solidFill>
                <a:latin typeface="Times New Roman"/>
                <a:ea typeface="Times New Roman"/>
                <a:cs typeface="Times New Roman"/>
                <a:sym typeface="Times New Roman"/>
              </a:rPr>
              <a:t>2</a:t>
            </a:r>
            <a:r>
              <a:rPr lang="en">
                <a:solidFill>
                  <a:schemeClr val="dk1"/>
                </a:solidFill>
                <a:latin typeface="Times New Roman"/>
                <a:ea typeface="Times New Roman"/>
                <a:cs typeface="Times New Roman"/>
                <a:sym typeface="Times New Roman"/>
              </a:rPr>
              <a:t> that forms is </a:t>
            </a:r>
            <a:r>
              <a:rPr lang="en" b="1">
                <a:solidFill>
                  <a:schemeClr val="dk1"/>
                </a:solidFill>
                <a:latin typeface="Times New Roman"/>
                <a:ea typeface="Times New Roman"/>
                <a:cs typeface="Times New Roman"/>
                <a:sym typeface="Times New Roman"/>
              </a:rPr>
              <a:t>coupled</a:t>
            </a:r>
            <a:r>
              <a:rPr lang="en">
                <a:solidFill>
                  <a:schemeClr val="dk1"/>
                </a:solidFill>
                <a:latin typeface="Times New Roman"/>
                <a:ea typeface="Times New Roman"/>
                <a:cs typeface="Times New Roman"/>
                <a:sym typeface="Times New Roman"/>
              </a:rPr>
              <a:t> with the dry gas (DG).</a:t>
            </a:r>
            <a:endParaRPr>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r>
              <a:rPr lang="en">
                <a:solidFill>
                  <a:schemeClr val="dk1"/>
                </a:solidFill>
                <a:latin typeface="Times New Roman"/>
                <a:ea typeface="Times New Roman"/>
                <a:cs typeface="Times New Roman"/>
                <a:sym typeface="Times New Roman"/>
              </a:rPr>
              <a:t>Here’s an example: </a:t>
            </a:r>
            <a:endParaRPr>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r>
              <a:rPr lang="en">
                <a:solidFill>
                  <a:schemeClr val="dk1"/>
                </a:solidFill>
                <a:latin typeface="Times New Roman"/>
                <a:ea typeface="Times New Roman"/>
                <a:cs typeface="Times New Roman"/>
                <a:sym typeface="Times New Roman"/>
              </a:rPr>
              <a:t>GO → CK</a:t>
            </a:r>
            <a:endParaRPr>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r>
              <a:rPr lang="en">
                <a:solidFill>
                  <a:schemeClr val="dk1"/>
                </a:solidFill>
                <a:latin typeface="Times New Roman"/>
                <a:ea typeface="Times New Roman"/>
                <a:cs typeface="Times New Roman"/>
                <a:sym typeface="Times New Roman"/>
              </a:rPr>
              <a:t>Olefin → Coke</a:t>
            </a:r>
            <a:endParaRPr>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r>
              <a:rPr lang="en">
                <a:solidFill>
                  <a:schemeClr val="dk1"/>
                </a:solidFill>
                <a:latin typeface="Times New Roman"/>
                <a:ea typeface="Times New Roman"/>
                <a:cs typeface="Times New Roman"/>
                <a:sym typeface="Times New Roman"/>
              </a:rPr>
              <a:t>C</a:t>
            </a:r>
            <a:r>
              <a:rPr lang="en" baseline="-25000">
                <a:solidFill>
                  <a:schemeClr val="dk1"/>
                </a:solidFill>
                <a:latin typeface="Times New Roman"/>
                <a:ea typeface="Times New Roman"/>
                <a:cs typeface="Times New Roman"/>
                <a:sym typeface="Times New Roman"/>
              </a:rPr>
              <a:t>28</a:t>
            </a:r>
            <a:r>
              <a:rPr lang="en">
                <a:solidFill>
                  <a:schemeClr val="dk1"/>
                </a:solidFill>
                <a:latin typeface="Times New Roman"/>
                <a:ea typeface="Times New Roman"/>
                <a:cs typeface="Times New Roman"/>
                <a:sym typeface="Times New Roman"/>
              </a:rPr>
              <a:t>H</a:t>
            </a:r>
            <a:r>
              <a:rPr lang="en" baseline="-25000">
                <a:solidFill>
                  <a:schemeClr val="dk1"/>
                </a:solidFill>
                <a:latin typeface="Times New Roman"/>
                <a:ea typeface="Times New Roman"/>
                <a:cs typeface="Times New Roman"/>
                <a:sym typeface="Times New Roman"/>
              </a:rPr>
              <a:t>56</a:t>
            </a:r>
            <a:r>
              <a:rPr lang="en">
                <a:solidFill>
                  <a:schemeClr val="dk1"/>
                </a:solidFill>
                <a:latin typeface="Times New Roman"/>
                <a:ea typeface="Times New Roman"/>
                <a:cs typeface="Times New Roman"/>
                <a:sym typeface="Times New Roman"/>
              </a:rPr>
              <a:t> →28 C (s) + 28 H</a:t>
            </a:r>
            <a:r>
              <a:rPr lang="en" baseline="-25000">
                <a:solidFill>
                  <a:schemeClr val="dk1"/>
                </a:solidFill>
                <a:latin typeface="Times New Roman"/>
                <a:ea typeface="Times New Roman"/>
                <a:cs typeface="Times New Roman"/>
                <a:sym typeface="Times New Roman"/>
              </a:rPr>
              <a:t>2</a:t>
            </a:r>
            <a:r>
              <a:rPr lang="en">
                <a:solidFill>
                  <a:schemeClr val="dk1"/>
                </a:solidFill>
                <a:latin typeface="Times New Roman"/>
                <a:ea typeface="Times New Roman"/>
                <a:cs typeface="Times New Roman"/>
                <a:sym typeface="Times New Roman"/>
              </a:rPr>
              <a:t> (g)</a:t>
            </a:r>
            <a:endParaRPr>
              <a:solidFill>
                <a:schemeClr val="dk1"/>
              </a:solidFill>
              <a:latin typeface="Times New Roman"/>
              <a:ea typeface="Times New Roman"/>
              <a:cs typeface="Times New Roman"/>
              <a:sym typeface="Times New Roman"/>
            </a:endParaRPr>
          </a:p>
          <a:p>
            <a:pPr marL="0" lvl="0" indent="0" algn="l" rtl="0">
              <a:spcBef>
                <a:spcPts val="1200"/>
              </a:spcBef>
              <a:spcAft>
                <a:spcPts val="1200"/>
              </a:spcAft>
              <a:buNone/>
            </a:pPr>
            <a:r>
              <a:rPr lang="en" sz="2000">
                <a:solidFill>
                  <a:schemeClr val="dk1"/>
                </a:solidFill>
                <a:latin typeface="Times New Roman"/>
                <a:ea typeface="Times New Roman"/>
                <a:cs typeface="Times New Roman"/>
                <a:sym typeface="Times New Roman"/>
              </a:rPr>
              <a:t>In total, there are </a:t>
            </a:r>
            <a:r>
              <a:rPr lang="en" sz="2000" b="1">
                <a:solidFill>
                  <a:schemeClr val="dk1"/>
                </a:solidFill>
                <a:latin typeface="Times New Roman"/>
                <a:ea typeface="Times New Roman"/>
                <a:cs typeface="Times New Roman"/>
                <a:sym typeface="Times New Roman"/>
              </a:rPr>
              <a:t>5 reactions</a:t>
            </a:r>
            <a:r>
              <a:rPr lang="en" sz="2000">
                <a:solidFill>
                  <a:schemeClr val="dk1"/>
                </a:solidFill>
                <a:latin typeface="Times New Roman"/>
                <a:ea typeface="Times New Roman"/>
                <a:cs typeface="Times New Roman"/>
                <a:sym typeface="Times New Roman"/>
              </a:rPr>
              <a:t> (in our 6-lump network) that form coke.   </a:t>
            </a:r>
            <a:endParaRPr sz="2000">
              <a:solidFill>
                <a:schemeClr val="dk1"/>
              </a:solidFill>
              <a:latin typeface="Times New Roman"/>
              <a:ea typeface="Times New Roman"/>
              <a:cs typeface="Times New Roman"/>
              <a:sym typeface="Times New Roman"/>
            </a:endParaRPr>
          </a:p>
        </p:txBody>
      </p:sp>
      <p:cxnSp>
        <p:nvCxnSpPr>
          <p:cNvPr id="297" name="Google Shape;297;p42"/>
          <p:cNvCxnSpPr/>
          <p:nvPr/>
        </p:nvCxnSpPr>
        <p:spPr>
          <a:xfrm flipH="1">
            <a:off x="3160600" y="2950125"/>
            <a:ext cx="908100" cy="703800"/>
          </a:xfrm>
          <a:prstGeom prst="straightConnector1">
            <a:avLst/>
          </a:prstGeom>
          <a:noFill/>
          <a:ln w="28575" cap="flat" cmpd="sng">
            <a:solidFill>
              <a:srgbClr val="FF0000"/>
            </a:solidFill>
            <a:prstDash val="solid"/>
            <a:round/>
            <a:headEnd type="none" w="med" len="med"/>
            <a:tailEnd type="triangle" w="med" len="med"/>
          </a:ln>
        </p:spPr>
      </p:cxnSp>
      <p:sp>
        <p:nvSpPr>
          <p:cNvPr id="298" name="Google Shape;298;p42"/>
          <p:cNvSpPr txBox="1"/>
          <p:nvPr/>
        </p:nvSpPr>
        <p:spPr>
          <a:xfrm>
            <a:off x="4123575" y="2434675"/>
            <a:ext cx="2676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FF0000"/>
                </a:solidFill>
                <a:latin typeface="Times New Roman"/>
                <a:ea typeface="Times New Roman"/>
                <a:cs typeface="Times New Roman"/>
                <a:sym typeface="Times New Roman"/>
              </a:rPr>
              <a:t>Treat the H</a:t>
            </a:r>
            <a:r>
              <a:rPr lang="en" sz="1800" baseline="-25000">
                <a:solidFill>
                  <a:srgbClr val="FF0000"/>
                </a:solidFill>
                <a:latin typeface="Times New Roman"/>
                <a:ea typeface="Times New Roman"/>
                <a:cs typeface="Times New Roman"/>
                <a:sym typeface="Times New Roman"/>
              </a:rPr>
              <a:t>2</a:t>
            </a:r>
            <a:r>
              <a:rPr lang="en" sz="1800">
                <a:solidFill>
                  <a:srgbClr val="FF0000"/>
                </a:solidFill>
                <a:latin typeface="Times New Roman"/>
                <a:ea typeface="Times New Roman"/>
                <a:cs typeface="Times New Roman"/>
                <a:sym typeface="Times New Roman"/>
              </a:rPr>
              <a:t> (g) as a </a:t>
            </a:r>
            <a:endParaRPr sz="1800">
              <a:solidFill>
                <a:srgbClr val="FF0000"/>
              </a:solidFill>
              <a:latin typeface="Times New Roman"/>
              <a:ea typeface="Times New Roman"/>
              <a:cs typeface="Times New Roman"/>
              <a:sym typeface="Times New Roman"/>
            </a:endParaRPr>
          </a:p>
          <a:p>
            <a:pPr marL="0" lvl="0" indent="0" algn="l" rtl="0">
              <a:spcBef>
                <a:spcPts val="0"/>
              </a:spcBef>
              <a:spcAft>
                <a:spcPts val="0"/>
              </a:spcAft>
              <a:buNone/>
            </a:pPr>
            <a:r>
              <a:rPr lang="en" sz="1800">
                <a:solidFill>
                  <a:srgbClr val="FF0000"/>
                </a:solidFill>
                <a:latin typeface="Times New Roman"/>
                <a:ea typeface="Times New Roman"/>
                <a:cs typeface="Times New Roman"/>
                <a:sym typeface="Times New Roman"/>
              </a:rPr>
              <a:t>dry gas (DG) attribute </a:t>
            </a:r>
            <a:endParaRPr sz="1800">
              <a:solidFill>
                <a:srgbClr val="FF0000"/>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3"/>
          <p:cNvSpPr txBox="1">
            <a:spLocks noGrp="1"/>
          </p:cNvSpPr>
          <p:nvPr>
            <p:ph type="title"/>
          </p:nvPr>
        </p:nvSpPr>
        <p:spPr>
          <a:xfrm>
            <a:off x="311700" y="258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Times New Roman"/>
                <a:ea typeface="Times New Roman"/>
                <a:cs typeface="Times New Roman"/>
                <a:sym typeface="Times New Roman"/>
              </a:rPr>
              <a:t>Economic Analysis (Capital Investment Summary)</a:t>
            </a:r>
            <a:endParaRPr>
              <a:latin typeface="Times New Roman"/>
              <a:ea typeface="Times New Roman"/>
              <a:cs typeface="Times New Roman"/>
              <a:sym typeface="Times New Roman"/>
            </a:endParaRPr>
          </a:p>
        </p:txBody>
      </p:sp>
      <p:pic>
        <p:nvPicPr>
          <p:cNvPr id="304" name="Google Shape;304;p43"/>
          <p:cNvPicPr preferRelativeResize="0"/>
          <p:nvPr/>
        </p:nvPicPr>
        <p:blipFill>
          <a:blip r:embed="rId3">
            <a:alphaModFix/>
          </a:blip>
          <a:stretch>
            <a:fillRect/>
          </a:stretch>
        </p:blipFill>
        <p:spPr>
          <a:xfrm>
            <a:off x="4572000" y="1017725"/>
            <a:ext cx="3758410" cy="4125775"/>
          </a:xfrm>
          <a:prstGeom prst="rect">
            <a:avLst/>
          </a:prstGeom>
          <a:noFill/>
          <a:ln>
            <a:noFill/>
          </a:ln>
        </p:spPr>
      </p:pic>
      <p:pic>
        <p:nvPicPr>
          <p:cNvPr id="305" name="Google Shape;305;p43"/>
          <p:cNvPicPr preferRelativeResize="0"/>
          <p:nvPr/>
        </p:nvPicPr>
        <p:blipFill>
          <a:blip r:embed="rId4">
            <a:alphaModFix/>
          </a:blip>
          <a:stretch>
            <a:fillRect/>
          </a:stretch>
        </p:blipFill>
        <p:spPr>
          <a:xfrm>
            <a:off x="1257675" y="1017725"/>
            <a:ext cx="1930200" cy="38972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4"/>
          <p:cNvSpPr txBox="1">
            <a:spLocks noGrp="1"/>
          </p:cNvSpPr>
          <p:nvPr>
            <p:ph type="title"/>
          </p:nvPr>
        </p:nvSpPr>
        <p:spPr>
          <a:xfrm>
            <a:off x="311700" y="1386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Times New Roman"/>
                <a:ea typeface="Times New Roman"/>
                <a:cs typeface="Times New Roman"/>
                <a:sym typeface="Times New Roman"/>
              </a:rPr>
              <a:t>Materials and Products</a:t>
            </a:r>
            <a:endParaRPr>
              <a:latin typeface="Times New Roman"/>
              <a:ea typeface="Times New Roman"/>
              <a:cs typeface="Times New Roman"/>
              <a:sym typeface="Times New Roman"/>
            </a:endParaRPr>
          </a:p>
        </p:txBody>
      </p:sp>
      <p:pic>
        <p:nvPicPr>
          <p:cNvPr id="311" name="Google Shape;311;p44"/>
          <p:cNvPicPr preferRelativeResize="0"/>
          <p:nvPr/>
        </p:nvPicPr>
        <p:blipFill rotWithShape="1">
          <a:blip r:embed="rId3">
            <a:alphaModFix/>
          </a:blip>
          <a:srcRect r="36289" b="12907"/>
          <a:stretch/>
        </p:blipFill>
        <p:spPr>
          <a:xfrm>
            <a:off x="4730050" y="863700"/>
            <a:ext cx="3833950" cy="2923275"/>
          </a:xfrm>
          <a:prstGeom prst="rect">
            <a:avLst/>
          </a:prstGeom>
          <a:noFill/>
          <a:ln>
            <a:noFill/>
          </a:ln>
        </p:spPr>
      </p:pic>
      <p:pic>
        <p:nvPicPr>
          <p:cNvPr id="312" name="Google Shape;312;p44"/>
          <p:cNvPicPr preferRelativeResize="0"/>
          <p:nvPr/>
        </p:nvPicPr>
        <p:blipFill>
          <a:blip r:embed="rId4">
            <a:alphaModFix/>
          </a:blip>
          <a:stretch>
            <a:fillRect/>
          </a:stretch>
        </p:blipFill>
        <p:spPr>
          <a:xfrm>
            <a:off x="311700" y="863700"/>
            <a:ext cx="4097150" cy="3032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pic>
        <p:nvPicPr>
          <p:cNvPr id="317" name="Google Shape;317;p45"/>
          <p:cNvPicPr preferRelativeResize="0"/>
          <p:nvPr/>
        </p:nvPicPr>
        <p:blipFill>
          <a:blip r:embed="rId3">
            <a:alphaModFix/>
          </a:blip>
          <a:stretch>
            <a:fillRect/>
          </a:stretch>
        </p:blipFill>
        <p:spPr>
          <a:xfrm>
            <a:off x="3973600" y="2001375"/>
            <a:ext cx="5029200" cy="2963753"/>
          </a:xfrm>
          <a:prstGeom prst="rect">
            <a:avLst/>
          </a:prstGeom>
          <a:noFill/>
          <a:ln w="9525" cap="flat" cmpd="sng">
            <a:solidFill>
              <a:srgbClr val="FF0000"/>
            </a:solidFill>
            <a:prstDash val="solid"/>
            <a:round/>
            <a:headEnd type="none" w="sm" len="sm"/>
            <a:tailEnd type="none" w="sm" len="sm"/>
          </a:ln>
        </p:spPr>
      </p:pic>
      <p:pic>
        <p:nvPicPr>
          <p:cNvPr id="318" name="Google Shape;318;p45"/>
          <p:cNvPicPr preferRelativeResize="0"/>
          <p:nvPr/>
        </p:nvPicPr>
        <p:blipFill>
          <a:blip r:embed="rId4">
            <a:alphaModFix/>
          </a:blip>
          <a:stretch>
            <a:fillRect/>
          </a:stretch>
        </p:blipFill>
        <p:spPr>
          <a:xfrm>
            <a:off x="123625" y="153800"/>
            <a:ext cx="3657600" cy="3474720"/>
          </a:xfrm>
          <a:prstGeom prst="rect">
            <a:avLst/>
          </a:prstGeom>
          <a:noFill/>
          <a:ln w="9525" cap="flat" cmpd="sng">
            <a:solidFill>
              <a:srgbClr val="FF0000"/>
            </a:solidFill>
            <a:prstDash val="solid"/>
            <a:round/>
            <a:headEnd type="none" w="sm" len="sm"/>
            <a:tailEnd type="none" w="sm" len="sm"/>
          </a:ln>
        </p:spPr>
      </p:pic>
      <p:sp>
        <p:nvSpPr>
          <p:cNvPr id="319" name="Google Shape;319;p45"/>
          <p:cNvSpPr/>
          <p:nvPr/>
        </p:nvSpPr>
        <p:spPr>
          <a:xfrm rot="1365000">
            <a:off x="3744231" y="348511"/>
            <a:ext cx="3149639" cy="1331842"/>
          </a:xfrm>
          <a:prstGeom prst="curvedDownArrow">
            <a:avLst>
              <a:gd name="adj1" fmla="val 25000"/>
              <a:gd name="adj2" fmla="val 50000"/>
              <a:gd name="adj3" fmla="val 25000"/>
            </a:avLst>
          </a:prstGeom>
          <a:solidFill>
            <a:srgbClr val="CFE2F3"/>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5"/>
          <p:cNvSpPr txBox="1"/>
          <p:nvPr/>
        </p:nvSpPr>
        <p:spPr>
          <a:xfrm>
            <a:off x="6482200" y="53150"/>
            <a:ext cx="2611200" cy="181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rgbClr val="FF0000"/>
                </a:solidFill>
                <a:latin typeface="Times New Roman"/>
                <a:ea typeface="Times New Roman"/>
                <a:cs typeface="Times New Roman"/>
                <a:sym typeface="Times New Roman"/>
              </a:rPr>
              <a:t>Incorporate activity factors</a:t>
            </a:r>
            <a:endParaRPr sz="1500">
              <a:solidFill>
                <a:srgbClr val="FF0000"/>
              </a:solidFill>
              <a:latin typeface="Times New Roman"/>
              <a:ea typeface="Times New Roman"/>
              <a:cs typeface="Times New Roman"/>
              <a:sym typeface="Times New Roman"/>
            </a:endParaRPr>
          </a:p>
          <a:p>
            <a:pPr marL="0" lvl="0" indent="0" algn="l" rtl="0">
              <a:spcBef>
                <a:spcPts val="0"/>
              </a:spcBef>
              <a:spcAft>
                <a:spcPts val="0"/>
              </a:spcAft>
              <a:buNone/>
            </a:pPr>
            <a:r>
              <a:rPr lang="en" sz="1500">
                <a:solidFill>
                  <a:srgbClr val="FF0000"/>
                </a:solidFill>
                <a:latin typeface="Times New Roman"/>
                <a:ea typeface="Times New Roman"/>
                <a:cs typeface="Times New Roman"/>
                <a:sym typeface="Times New Roman"/>
              </a:rPr>
              <a:t>to model catalyst deactivation.  Find a handbook with typical product yields corresponding to a set/range of operating conditions/parameters.  </a:t>
            </a:r>
            <a:endParaRPr sz="1500">
              <a:solidFill>
                <a:srgbClr val="FF0000"/>
              </a:solidFill>
              <a:latin typeface="Times New Roman"/>
              <a:ea typeface="Times New Roman"/>
              <a:cs typeface="Times New Roman"/>
              <a:sym typeface="Times New Roman"/>
            </a:endParaRPr>
          </a:p>
          <a:p>
            <a:pPr marL="0" lvl="0" indent="0" algn="l" rtl="0">
              <a:spcBef>
                <a:spcPts val="0"/>
              </a:spcBef>
              <a:spcAft>
                <a:spcPts val="0"/>
              </a:spcAft>
              <a:buNone/>
            </a:pPr>
            <a:r>
              <a:rPr lang="en" sz="1500">
                <a:solidFill>
                  <a:srgbClr val="FF0000"/>
                </a:solidFill>
                <a:latin typeface="Times New Roman"/>
                <a:ea typeface="Times New Roman"/>
                <a:cs typeface="Times New Roman"/>
                <a:sym typeface="Times New Roman"/>
              </a:rPr>
              <a:t>Then, employ trial-and-error. </a:t>
            </a:r>
            <a:r>
              <a:rPr lang="en" sz="1600" b="1">
                <a:solidFill>
                  <a:srgbClr val="FF0000"/>
                </a:solidFill>
                <a:latin typeface="Times New Roman"/>
                <a:ea typeface="Times New Roman"/>
                <a:cs typeface="Times New Roman"/>
                <a:sym typeface="Times New Roman"/>
              </a:rPr>
              <a:t> </a:t>
            </a:r>
            <a:endParaRPr sz="1600" b="1">
              <a:solidFill>
                <a:srgbClr val="FF0000"/>
              </a:solidFill>
              <a:latin typeface="Times New Roman"/>
              <a:ea typeface="Times New Roman"/>
              <a:cs typeface="Times New Roman"/>
              <a:sym typeface="Times New Roman"/>
            </a:endParaRPr>
          </a:p>
        </p:txBody>
      </p:sp>
      <p:sp>
        <p:nvSpPr>
          <p:cNvPr id="321" name="Google Shape;321;p45"/>
          <p:cNvSpPr txBox="1"/>
          <p:nvPr/>
        </p:nvSpPr>
        <p:spPr>
          <a:xfrm>
            <a:off x="123625" y="3754450"/>
            <a:ext cx="36576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rgbClr val="FF0000"/>
                </a:solidFill>
                <a:latin typeface="Times New Roman"/>
                <a:ea typeface="Times New Roman"/>
                <a:cs typeface="Times New Roman"/>
                <a:sym typeface="Times New Roman"/>
              </a:rPr>
              <a:t>Yields were compared to yields reported in literature (ensure </a:t>
            </a:r>
            <a:r>
              <a:rPr lang="en" sz="1500" i="1">
                <a:solidFill>
                  <a:srgbClr val="FF0000"/>
                </a:solidFill>
                <a:latin typeface="Times New Roman"/>
                <a:ea typeface="Times New Roman"/>
                <a:cs typeface="Times New Roman"/>
                <a:sym typeface="Times New Roman"/>
              </a:rPr>
              <a:t>realistic</a:t>
            </a:r>
            <a:r>
              <a:rPr lang="en" sz="1500">
                <a:solidFill>
                  <a:srgbClr val="FF0000"/>
                </a:solidFill>
                <a:latin typeface="Times New Roman"/>
                <a:ea typeface="Times New Roman"/>
                <a:cs typeface="Times New Roman"/>
                <a:sym typeface="Times New Roman"/>
              </a:rPr>
              <a:t> product output).  Bumping down GLN caused the other component yields to change (i.e., they were “fixed”).   </a:t>
            </a:r>
            <a:r>
              <a:rPr lang="en"/>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19850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520" b="1">
                <a:latin typeface="Times New Roman"/>
                <a:ea typeface="Times New Roman"/>
                <a:cs typeface="Times New Roman"/>
                <a:sym typeface="Times New Roman"/>
              </a:rPr>
              <a:t>Reactants and Products of Gas Oil Catalytic Cracking</a:t>
            </a:r>
            <a:endParaRPr sz="1520" b="1">
              <a:latin typeface="Times New Roman"/>
              <a:ea typeface="Times New Roman"/>
              <a:cs typeface="Times New Roman"/>
              <a:sym typeface="Times New Roman"/>
            </a:endParaRPr>
          </a:p>
        </p:txBody>
      </p:sp>
      <p:pic>
        <p:nvPicPr>
          <p:cNvPr id="74" name="Google Shape;74;p16"/>
          <p:cNvPicPr preferRelativeResize="0"/>
          <p:nvPr/>
        </p:nvPicPr>
        <p:blipFill>
          <a:blip r:embed="rId3">
            <a:alphaModFix/>
          </a:blip>
          <a:stretch>
            <a:fillRect/>
          </a:stretch>
        </p:blipFill>
        <p:spPr>
          <a:xfrm>
            <a:off x="421350" y="867550"/>
            <a:ext cx="4291323" cy="3820975"/>
          </a:xfrm>
          <a:prstGeom prst="rect">
            <a:avLst/>
          </a:prstGeom>
          <a:noFill/>
          <a:ln>
            <a:noFill/>
          </a:ln>
        </p:spPr>
      </p:pic>
      <p:pic>
        <p:nvPicPr>
          <p:cNvPr id="75" name="Google Shape;75;p16"/>
          <p:cNvPicPr preferRelativeResize="0"/>
          <p:nvPr/>
        </p:nvPicPr>
        <p:blipFill>
          <a:blip r:embed="rId4">
            <a:alphaModFix/>
          </a:blip>
          <a:stretch>
            <a:fillRect/>
          </a:stretch>
        </p:blipFill>
        <p:spPr>
          <a:xfrm>
            <a:off x="5246050" y="497750"/>
            <a:ext cx="2934225" cy="3088125"/>
          </a:xfrm>
          <a:prstGeom prst="rect">
            <a:avLst/>
          </a:prstGeom>
          <a:noFill/>
          <a:ln>
            <a:noFill/>
          </a:ln>
        </p:spPr>
      </p:pic>
      <p:sp>
        <p:nvSpPr>
          <p:cNvPr id="76" name="Google Shape;76;p16"/>
          <p:cNvSpPr txBox="1"/>
          <p:nvPr/>
        </p:nvSpPr>
        <p:spPr>
          <a:xfrm>
            <a:off x="7225850" y="198500"/>
            <a:ext cx="16782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Impurities and contaminants (sulfur, nickel, vanadium, etc.) </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were not considered</a:t>
            </a:r>
            <a:endParaRPr>
              <a:latin typeface="Times New Roman"/>
              <a:ea typeface="Times New Roman"/>
              <a:cs typeface="Times New Roman"/>
              <a:sym typeface="Times New Roman"/>
            </a:endParaRPr>
          </a:p>
        </p:txBody>
      </p:sp>
      <p:pic>
        <p:nvPicPr>
          <p:cNvPr id="77" name="Google Shape;77;p16"/>
          <p:cNvPicPr preferRelativeResize="0"/>
          <p:nvPr/>
        </p:nvPicPr>
        <p:blipFill>
          <a:blip r:embed="rId5">
            <a:alphaModFix/>
          </a:blip>
          <a:stretch>
            <a:fillRect/>
          </a:stretch>
        </p:blipFill>
        <p:spPr>
          <a:xfrm>
            <a:off x="4900375" y="4039763"/>
            <a:ext cx="3931919" cy="64876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82" name="Google Shape;82;p17"/>
          <p:cNvPicPr preferRelativeResize="0"/>
          <p:nvPr/>
        </p:nvPicPr>
        <p:blipFill>
          <a:blip r:embed="rId3">
            <a:alphaModFix/>
          </a:blip>
          <a:stretch>
            <a:fillRect/>
          </a:stretch>
        </p:blipFill>
        <p:spPr>
          <a:xfrm>
            <a:off x="369125" y="804925"/>
            <a:ext cx="4000200" cy="2957895"/>
          </a:xfrm>
          <a:prstGeom prst="rect">
            <a:avLst/>
          </a:prstGeom>
          <a:noFill/>
          <a:ln w="19050" cap="flat" cmpd="sng">
            <a:solidFill>
              <a:srgbClr val="FF0000"/>
            </a:solidFill>
            <a:prstDash val="solid"/>
            <a:round/>
            <a:headEnd type="none" w="sm" len="sm"/>
            <a:tailEnd type="none" w="sm" len="sm"/>
          </a:ln>
        </p:spPr>
      </p:pic>
      <p:pic>
        <p:nvPicPr>
          <p:cNvPr id="83" name="Google Shape;83;p17"/>
          <p:cNvPicPr preferRelativeResize="0"/>
          <p:nvPr/>
        </p:nvPicPr>
        <p:blipFill>
          <a:blip r:embed="rId4">
            <a:alphaModFix/>
          </a:blip>
          <a:stretch>
            <a:fillRect/>
          </a:stretch>
        </p:blipFill>
        <p:spPr>
          <a:xfrm>
            <a:off x="4572000" y="1592450"/>
            <a:ext cx="4419600" cy="3371001"/>
          </a:xfrm>
          <a:prstGeom prst="rect">
            <a:avLst/>
          </a:prstGeom>
          <a:noFill/>
          <a:ln w="9525" cap="flat" cmpd="sng">
            <a:solidFill>
              <a:srgbClr val="FF0000"/>
            </a:solidFill>
            <a:prstDash val="solid"/>
            <a:round/>
            <a:headEnd type="none" w="sm" len="sm"/>
            <a:tailEnd type="none" w="sm" len="sm"/>
          </a:ln>
        </p:spPr>
      </p:pic>
      <p:sp>
        <p:nvSpPr>
          <p:cNvPr id="84" name="Google Shape;84;p17"/>
          <p:cNvSpPr/>
          <p:nvPr/>
        </p:nvSpPr>
        <p:spPr>
          <a:xfrm rot="-4783935">
            <a:off x="3758238" y="-1233907"/>
            <a:ext cx="1119224" cy="3862611"/>
          </a:xfrm>
          <a:prstGeom prst="curvedLeftArrow">
            <a:avLst>
              <a:gd name="adj1" fmla="val 25000"/>
              <a:gd name="adj2" fmla="val 49903"/>
              <a:gd name="adj3" fmla="val 25000"/>
            </a:avLst>
          </a:prstGeom>
          <a:solidFill>
            <a:srgbClr val="FFFFFF"/>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85" name="Google Shape;85;p17"/>
          <p:cNvSpPr txBox="1"/>
          <p:nvPr/>
        </p:nvSpPr>
        <p:spPr>
          <a:xfrm>
            <a:off x="72000" y="3834025"/>
            <a:ext cx="4500000" cy="815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Times New Roman"/>
                <a:ea typeface="Times New Roman"/>
                <a:cs typeface="Times New Roman"/>
                <a:sym typeface="Times New Roman"/>
              </a:rPr>
              <a:t>Two Observations in Cracking Chemistry:</a:t>
            </a:r>
            <a:endParaRPr b="1">
              <a:latin typeface="Times New Roman"/>
              <a:ea typeface="Times New Roman"/>
              <a:cs typeface="Times New Roman"/>
              <a:sym typeface="Times New Roman"/>
            </a:endParaRPr>
          </a:p>
          <a:p>
            <a:pPr marL="457200" lvl="0" indent="-311150" algn="l" rtl="0">
              <a:spcBef>
                <a:spcPts val="0"/>
              </a:spcBef>
              <a:spcAft>
                <a:spcPts val="0"/>
              </a:spcAft>
              <a:buSzPts val="1300"/>
              <a:buFont typeface="Times New Roman"/>
              <a:buChar char="●"/>
            </a:pPr>
            <a:r>
              <a:rPr lang="en" sz="1300">
                <a:latin typeface="Times New Roman"/>
                <a:ea typeface="Times New Roman"/>
                <a:cs typeface="Times New Roman"/>
                <a:sym typeface="Times New Roman"/>
              </a:rPr>
              <a:t>Long-Chain Paraffin → Short-Chain Paraffin + Olefin</a:t>
            </a:r>
            <a:endParaRPr sz="1300">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Olefin → Coke</a:t>
            </a:r>
            <a:endParaRPr>
              <a:latin typeface="Times New Roman"/>
              <a:ea typeface="Times New Roman"/>
              <a:cs typeface="Times New Roman"/>
              <a:sym typeface="Times New Roman"/>
            </a:endParaRPr>
          </a:p>
        </p:txBody>
      </p:sp>
      <p:sp>
        <p:nvSpPr>
          <p:cNvPr id="86" name="Google Shape;86;p17"/>
          <p:cNvSpPr txBox="1"/>
          <p:nvPr/>
        </p:nvSpPr>
        <p:spPr>
          <a:xfrm>
            <a:off x="215600" y="164250"/>
            <a:ext cx="18273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latin typeface="Times New Roman"/>
                <a:ea typeface="Times New Roman"/>
                <a:cs typeface="Times New Roman"/>
                <a:sym typeface="Times New Roman"/>
              </a:rPr>
              <a:t>Reaction Kinetics</a:t>
            </a:r>
            <a:endParaRPr sz="1700" b="1">
              <a:latin typeface="Times New Roman"/>
              <a:ea typeface="Times New Roman"/>
              <a:cs typeface="Times New Roman"/>
              <a:sym typeface="Times New Roman"/>
            </a:endParaRPr>
          </a:p>
        </p:txBody>
      </p:sp>
      <p:pic>
        <p:nvPicPr>
          <p:cNvPr id="87" name="Google Shape;87;p17"/>
          <p:cNvPicPr preferRelativeResize="0"/>
          <p:nvPr/>
        </p:nvPicPr>
        <p:blipFill>
          <a:blip r:embed="rId5">
            <a:alphaModFix/>
          </a:blip>
          <a:stretch>
            <a:fillRect/>
          </a:stretch>
        </p:blipFill>
        <p:spPr>
          <a:xfrm>
            <a:off x="5821225" y="164250"/>
            <a:ext cx="3170374" cy="549800"/>
          </a:xfrm>
          <a:prstGeom prst="rect">
            <a:avLst/>
          </a:prstGeom>
          <a:noFill/>
          <a:ln>
            <a:noFill/>
          </a:ln>
        </p:spPr>
      </p:pic>
      <p:sp>
        <p:nvSpPr>
          <p:cNvPr id="88" name="Google Shape;88;p17"/>
          <p:cNvSpPr txBox="1"/>
          <p:nvPr/>
        </p:nvSpPr>
        <p:spPr>
          <a:xfrm>
            <a:off x="5982988" y="790600"/>
            <a:ext cx="2456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FF0000"/>
                </a:solidFill>
              </a:rPr>
              <a:t>Model w/ Aspen’s activity factor option</a:t>
            </a:r>
            <a:endParaRPr b="1">
              <a:solidFill>
                <a:srgbClr val="FF0000"/>
              </a:solidFill>
            </a:endParaRPr>
          </a:p>
        </p:txBody>
      </p:sp>
      <p:cxnSp>
        <p:nvCxnSpPr>
          <p:cNvPr id="89" name="Google Shape;89;p17"/>
          <p:cNvCxnSpPr/>
          <p:nvPr/>
        </p:nvCxnSpPr>
        <p:spPr>
          <a:xfrm>
            <a:off x="8604300" y="697400"/>
            <a:ext cx="387300" cy="0"/>
          </a:xfrm>
          <a:prstGeom prst="straightConnector1">
            <a:avLst/>
          </a:prstGeom>
          <a:noFill/>
          <a:ln w="76200" cap="flat" cmpd="sng">
            <a:solidFill>
              <a:srgbClr val="FF0000"/>
            </a:solidFill>
            <a:prstDash val="solid"/>
            <a:round/>
            <a:headEnd type="none" w="med" len="med"/>
            <a:tailEnd type="none" w="med" len="med"/>
          </a:ln>
        </p:spPr>
      </p:cxnSp>
      <p:cxnSp>
        <p:nvCxnSpPr>
          <p:cNvPr id="90" name="Google Shape;90;p17"/>
          <p:cNvCxnSpPr>
            <a:stCxn id="88" idx="3"/>
          </p:cNvCxnSpPr>
          <p:nvPr/>
        </p:nvCxnSpPr>
        <p:spPr>
          <a:xfrm rot="10800000" flipH="1">
            <a:off x="8439688" y="817900"/>
            <a:ext cx="327900" cy="2805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8"/>
          <p:cNvPicPr preferRelativeResize="0"/>
          <p:nvPr/>
        </p:nvPicPr>
        <p:blipFill>
          <a:blip r:embed="rId3">
            <a:alphaModFix/>
          </a:blip>
          <a:stretch>
            <a:fillRect/>
          </a:stretch>
        </p:blipFill>
        <p:spPr>
          <a:xfrm>
            <a:off x="275675" y="1539975"/>
            <a:ext cx="4555450" cy="3334600"/>
          </a:xfrm>
          <a:prstGeom prst="rect">
            <a:avLst/>
          </a:prstGeom>
          <a:noFill/>
          <a:ln>
            <a:noFill/>
          </a:ln>
        </p:spPr>
      </p:pic>
      <p:cxnSp>
        <p:nvCxnSpPr>
          <p:cNvPr id="96" name="Google Shape;96;p18"/>
          <p:cNvCxnSpPr/>
          <p:nvPr/>
        </p:nvCxnSpPr>
        <p:spPr>
          <a:xfrm>
            <a:off x="829375" y="3141000"/>
            <a:ext cx="897600" cy="1800"/>
          </a:xfrm>
          <a:prstGeom prst="straightConnector1">
            <a:avLst/>
          </a:prstGeom>
          <a:noFill/>
          <a:ln w="28575" cap="flat" cmpd="sng">
            <a:solidFill>
              <a:srgbClr val="FF00FF"/>
            </a:solidFill>
            <a:prstDash val="dash"/>
            <a:round/>
            <a:headEnd type="none" w="med" len="med"/>
            <a:tailEnd type="none" w="med" len="med"/>
          </a:ln>
        </p:spPr>
      </p:cxnSp>
      <p:cxnSp>
        <p:nvCxnSpPr>
          <p:cNvPr id="97" name="Google Shape;97;p18"/>
          <p:cNvCxnSpPr/>
          <p:nvPr/>
        </p:nvCxnSpPr>
        <p:spPr>
          <a:xfrm>
            <a:off x="1731750" y="3151800"/>
            <a:ext cx="11400" cy="1288500"/>
          </a:xfrm>
          <a:prstGeom prst="straightConnector1">
            <a:avLst/>
          </a:prstGeom>
          <a:noFill/>
          <a:ln w="28575" cap="flat" cmpd="sng">
            <a:solidFill>
              <a:srgbClr val="FF00FF"/>
            </a:solidFill>
            <a:prstDash val="dash"/>
            <a:round/>
            <a:headEnd type="none" w="med" len="med"/>
            <a:tailEnd type="none" w="med" len="med"/>
          </a:ln>
        </p:spPr>
      </p:cxnSp>
      <p:sp>
        <p:nvSpPr>
          <p:cNvPr id="98" name="Google Shape;98;p18"/>
          <p:cNvSpPr txBox="1"/>
          <p:nvPr/>
        </p:nvSpPr>
        <p:spPr>
          <a:xfrm>
            <a:off x="275675" y="650050"/>
            <a:ext cx="3603300" cy="831300"/>
          </a:xfrm>
          <a:prstGeom prst="rect">
            <a:avLst/>
          </a:prstGeom>
          <a:noFill/>
          <a:ln w="9525" cap="flat" cmpd="sng">
            <a:solidFill>
              <a:srgbClr val="FF0000"/>
            </a:solidFill>
            <a:prstDash val="dot"/>
            <a:round/>
            <a:headEnd type="none" w="sm" len="sm"/>
            <a:tailEnd type="none" w="sm" len="sm"/>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Residence Time (RPlug): 2.7 seconds </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Gas Oil Conversion: 95 wt%</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C/O Ratio: 6.4 kg catalyst/kg gas oil</a:t>
            </a:r>
            <a:endParaRPr>
              <a:latin typeface="Times New Roman"/>
              <a:ea typeface="Times New Roman"/>
              <a:cs typeface="Times New Roman"/>
              <a:sym typeface="Times New Roman"/>
            </a:endParaRPr>
          </a:p>
        </p:txBody>
      </p:sp>
      <p:sp>
        <p:nvSpPr>
          <p:cNvPr id="99" name="Google Shape;99;p18"/>
          <p:cNvSpPr txBox="1"/>
          <p:nvPr/>
        </p:nvSpPr>
        <p:spPr>
          <a:xfrm>
            <a:off x="214050" y="160325"/>
            <a:ext cx="4036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latin typeface="Times New Roman"/>
                <a:ea typeface="Times New Roman"/>
                <a:cs typeface="Times New Roman"/>
                <a:sym typeface="Times New Roman"/>
              </a:rPr>
              <a:t>Riser Yield Profiles</a:t>
            </a:r>
            <a:endParaRPr sz="1600" b="1">
              <a:latin typeface="Times New Roman"/>
              <a:ea typeface="Times New Roman"/>
              <a:cs typeface="Times New Roman"/>
              <a:sym typeface="Times New Roman"/>
            </a:endParaRPr>
          </a:p>
        </p:txBody>
      </p:sp>
      <p:cxnSp>
        <p:nvCxnSpPr>
          <p:cNvPr id="100" name="Google Shape;100;p18"/>
          <p:cNvCxnSpPr/>
          <p:nvPr/>
        </p:nvCxnSpPr>
        <p:spPr>
          <a:xfrm rot="10800000" flipH="1">
            <a:off x="1743150" y="1210500"/>
            <a:ext cx="3160800" cy="1930500"/>
          </a:xfrm>
          <a:prstGeom prst="straightConnector1">
            <a:avLst/>
          </a:prstGeom>
          <a:noFill/>
          <a:ln w="28575" cap="flat" cmpd="sng">
            <a:solidFill>
              <a:srgbClr val="FF00FF"/>
            </a:solidFill>
            <a:prstDash val="dash"/>
            <a:round/>
            <a:headEnd type="none" w="med" len="med"/>
            <a:tailEnd type="triangle" w="med" len="med"/>
          </a:ln>
        </p:spPr>
      </p:cxnSp>
      <p:sp>
        <p:nvSpPr>
          <p:cNvPr id="101" name="Google Shape;101;p18"/>
          <p:cNvSpPr txBox="1"/>
          <p:nvPr/>
        </p:nvSpPr>
        <p:spPr>
          <a:xfrm>
            <a:off x="4938175" y="3429025"/>
            <a:ext cx="3970500" cy="1569900"/>
          </a:xfrm>
          <a:prstGeom prst="rect">
            <a:avLst/>
          </a:prstGeom>
          <a:noFill/>
          <a:ln w="9525" cap="flat" cmpd="sng">
            <a:solidFill>
              <a:srgbClr val="FF0000"/>
            </a:solidFill>
            <a:prstDash val="dot"/>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dk1"/>
                </a:solidFill>
                <a:latin typeface="Times New Roman"/>
                <a:ea typeface="Times New Roman"/>
                <a:cs typeface="Times New Roman"/>
                <a:sym typeface="Times New Roman"/>
              </a:rPr>
              <a:t>            Simulation Yield     Commercial Yield</a:t>
            </a:r>
            <a:endParaRPr sz="1500" b="1">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1500">
                <a:solidFill>
                  <a:schemeClr val="dk1"/>
                </a:solidFill>
                <a:latin typeface="Times New Roman"/>
                <a:ea typeface="Times New Roman"/>
                <a:cs typeface="Times New Roman"/>
                <a:sym typeface="Times New Roman"/>
              </a:rPr>
              <a:t>GLN             49 wt%               46 - 51 wt%</a:t>
            </a:r>
            <a:endParaRPr sz="15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1500">
                <a:solidFill>
                  <a:schemeClr val="dk1"/>
                </a:solidFill>
                <a:latin typeface="Times New Roman"/>
                <a:ea typeface="Times New Roman"/>
                <a:cs typeface="Times New Roman"/>
                <a:sym typeface="Times New Roman"/>
              </a:rPr>
              <a:t>LPG             16 wt%                12 - 15 wt%</a:t>
            </a:r>
            <a:endParaRPr sz="15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1500">
                <a:solidFill>
                  <a:schemeClr val="dk1"/>
                </a:solidFill>
                <a:latin typeface="Times New Roman"/>
                <a:ea typeface="Times New Roman"/>
                <a:cs typeface="Times New Roman"/>
                <a:sym typeface="Times New Roman"/>
              </a:rPr>
              <a:t>LCO             18 wt%                15 - 23 wt%</a:t>
            </a:r>
            <a:endParaRPr sz="15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1500">
                <a:solidFill>
                  <a:schemeClr val="dk1"/>
                </a:solidFill>
                <a:latin typeface="Times New Roman"/>
                <a:ea typeface="Times New Roman"/>
                <a:cs typeface="Times New Roman"/>
                <a:sym typeface="Times New Roman"/>
              </a:rPr>
              <a:t>DG                 6 wt%                 ~ 5 wt%</a:t>
            </a:r>
            <a:br>
              <a:rPr lang="en" sz="1500">
                <a:solidFill>
                  <a:schemeClr val="dk1"/>
                </a:solidFill>
                <a:latin typeface="Times New Roman"/>
                <a:ea typeface="Times New Roman"/>
                <a:cs typeface="Times New Roman"/>
                <a:sym typeface="Times New Roman"/>
              </a:rPr>
            </a:br>
            <a:r>
              <a:rPr lang="en" sz="1500">
                <a:solidFill>
                  <a:schemeClr val="dk1"/>
                </a:solidFill>
                <a:latin typeface="Times New Roman"/>
                <a:ea typeface="Times New Roman"/>
                <a:cs typeface="Times New Roman"/>
                <a:sym typeface="Times New Roman"/>
              </a:rPr>
              <a:t>CK                 7 wt%                  4 - 6 wt%</a:t>
            </a:r>
            <a:endParaRPr sz="1500">
              <a:solidFill>
                <a:schemeClr val="dk1"/>
              </a:solidFill>
              <a:latin typeface="Times New Roman"/>
              <a:ea typeface="Times New Roman"/>
              <a:cs typeface="Times New Roman"/>
              <a:sym typeface="Times New Roman"/>
            </a:endParaRPr>
          </a:p>
        </p:txBody>
      </p:sp>
      <p:cxnSp>
        <p:nvCxnSpPr>
          <p:cNvPr id="102" name="Google Shape;102;p18"/>
          <p:cNvCxnSpPr/>
          <p:nvPr/>
        </p:nvCxnSpPr>
        <p:spPr>
          <a:xfrm>
            <a:off x="4948425" y="3962850"/>
            <a:ext cx="3973200" cy="0"/>
          </a:xfrm>
          <a:prstGeom prst="straightConnector1">
            <a:avLst/>
          </a:prstGeom>
          <a:noFill/>
          <a:ln w="9525" cap="flat" cmpd="sng">
            <a:solidFill>
              <a:srgbClr val="CCCCCC"/>
            </a:solidFill>
            <a:prstDash val="solid"/>
            <a:round/>
            <a:headEnd type="none" w="med" len="med"/>
            <a:tailEnd type="none" w="med" len="med"/>
          </a:ln>
        </p:spPr>
      </p:cxnSp>
      <p:cxnSp>
        <p:nvCxnSpPr>
          <p:cNvPr id="103" name="Google Shape;103;p18"/>
          <p:cNvCxnSpPr/>
          <p:nvPr/>
        </p:nvCxnSpPr>
        <p:spPr>
          <a:xfrm>
            <a:off x="4948425" y="4213975"/>
            <a:ext cx="3973200" cy="0"/>
          </a:xfrm>
          <a:prstGeom prst="straightConnector1">
            <a:avLst/>
          </a:prstGeom>
          <a:noFill/>
          <a:ln w="9525" cap="flat" cmpd="sng">
            <a:solidFill>
              <a:srgbClr val="CCCCCC"/>
            </a:solidFill>
            <a:prstDash val="solid"/>
            <a:round/>
            <a:headEnd type="none" w="med" len="med"/>
            <a:tailEnd type="none" w="med" len="med"/>
          </a:ln>
        </p:spPr>
      </p:cxnSp>
      <p:cxnSp>
        <p:nvCxnSpPr>
          <p:cNvPr id="104" name="Google Shape;104;p18"/>
          <p:cNvCxnSpPr/>
          <p:nvPr/>
        </p:nvCxnSpPr>
        <p:spPr>
          <a:xfrm>
            <a:off x="4948425" y="4429500"/>
            <a:ext cx="3973200" cy="0"/>
          </a:xfrm>
          <a:prstGeom prst="straightConnector1">
            <a:avLst/>
          </a:prstGeom>
          <a:noFill/>
          <a:ln w="9525" cap="flat" cmpd="sng">
            <a:solidFill>
              <a:srgbClr val="CCCCCC"/>
            </a:solidFill>
            <a:prstDash val="solid"/>
            <a:round/>
            <a:headEnd type="none" w="med" len="med"/>
            <a:tailEnd type="none" w="med" len="med"/>
          </a:ln>
        </p:spPr>
      </p:cxnSp>
      <p:cxnSp>
        <p:nvCxnSpPr>
          <p:cNvPr id="105" name="Google Shape;105;p18"/>
          <p:cNvCxnSpPr/>
          <p:nvPr/>
        </p:nvCxnSpPr>
        <p:spPr>
          <a:xfrm>
            <a:off x="4948425" y="4674300"/>
            <a:ext cx="3973200" cy="0"/>
          </a:xfrm>
          <a:prstGeom prst="straightConnector1">
            <a:avLst/>
          </a:prstGeom>
          <a:noFill/>
          <a:ln w="9525" cap="flat" cmpd="sng">
            <a:solidFill>
              <a:srgbClr val="CCCCCC"/>
            </a:solidFill>
            <a:prstDash val="solid"/>
            <a:round/>
            <a:headEnd type="none" w="med" len="med"/>
            <a:tailEnd type="none" w="med" len="med"/>
          </a:ln>
        </p:spPr>
      </p:cxnSp>
      <p:cxnSp>
        <p:nvCxnSpPr>
          <p:cNvPr id="106" name="Google Shape;106;p18"/>
          <p:cNvCxnSpPr/>
          <p:nvPr/>
        </p:nvCxnSpPr>
        <p:spPr>
          <a:xfrm>
            <a:off x="7118500" y="3429025"/>
            <a:ext cx="0" cy="1569900"/>
          </a:xfrm>
          <a:prstGeom prst="straightConnector1">
            <a:avLst/>
          </a:prstGeom>
          <a:noFill/>
          <a:ln w="9525" cap="flat" cmpd="sng">
            <a:solidFill>
              <a:srgbClr val="CCCCCC"/>
            </a:solidFill>
            <a:prstDash val="solid"/>
            <a:round/>
            <a:headEnd type="none" w="med" len="med"/>
            <a:tailEnd type="none" w="med" len="med"/>
          </a:ln>
        </p:spPr>
      </p:cxnSp>
      <p:cxnSp>
        <p:nvCxnSpPr>
          <p:cNvPr id="107" name="Google Shape;107;p18"/>
          <p:cNvCxnSpPr/>
          <p:nvPr/>
        </p:nvCxnSpPr>
        <p:spPr>
          <a:xfrm rot="10800000" flipH="1">
            <a:off x="4972675" y="3753100"/>
            <a:ext cx="3901500" cy="4800"/>
          </a:xfrm>
          <a:prstGeom prst="straightConnector1">
            <a:avLst/>
          </a:prstGeom>
          <a:noFill/>
          <a:ln w="9525" cap="flat" cmpd="sng">
            <a:solidFill>
              <a:srgbClr val="CCCCCC"/>
            </a:solidFill>
            <a:prstDash val="solid"/>
            <a:round/>
            <a:headEnd type="none" w="med" len="med"/>
            <a:tailEnd type="none" w="med" len="med"/>
          </a:ln>
        </p:spPr>
      </p:cxnSp>
      <p:cxnSp>
        <p:nvCxnSpPr>
          <p:cNvPr id="108" name="Google Shape;108;p18"/>
          <p:cNvCxnSpPr/>
          <p:nvPr/>
        </p:nvCxnSpPr>
        <p:spPr>
          <a:xfrm>
            <a:off x="5515350" y="3429025"/>
            <a:ext cx="0" cy="1569900"/>
          </a:xfrm>
          <a:prstGeom prst="straightConnector1">
            <a:avLst/>
          </a:prstGeom>
          <a:noFill/>
          <a:ln w="9525" cap="flat" cmpd="sng">
            <a:solidFill>
              <a:srgbClr val="CCCCCC"/>
            </a:solidFill>
            <a:prstDash val="solid"/>
            <a:round/>
            <a:headEnd type="none" w="med" len="med"/>
            <a:tailEnd type="none" w="med" len="med"/>
          </a:ln>
        </p:spPr>
      </p:cxnSp>
      <p:pic>
        <p:nvPicPr>
          <p:cNvPr id="109" name="Google Shape;109;p18"/>
          <p:cNvPicPr preferRelativeResize="0"/>
          <p:nvPr/>
        </p:nvPicPr>
        <p:blipFill>
          <a:blip r:embed="rId4">
            <a:alphaModFix/>
          </a:blip>
          <a:stretch>
            <a:fillRect/>
          </a:stretch>
        </p:blipFill>
        <p:spPr>
          <a:xfrm>
            <a:off x="4949775" y="160325"/>
            <a:ext cx="3970500" cy="3136700"/>
          </a:xfrm>
          <a:prstGeom prst="rect">
            <a:avLst/>
          </a:prstGeom>
          <a:noFill/>
          <a:ln w="9525" cap="flat" cmpd="sng">
            <a:solidFill>
              <a:srgbClr val="FFFFFF"/>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Times New Roman"/>
                <a:ea typeface="Times New Roman"/>
                <a:cs typeface="Times New Roman"/>
                <a:sym typeface="Times New Roman"/>
              </a:rPr>
              <a:t>Regenerator</a:t>
            </a:r>
            <a:endParaRPr b="1">
              <a:latin typeface="Times New Roman"/>
              <a:ea typeface="Times New Roman"/>
              <a:cs typeface="Times New Roman"/>
              <a:sym typeface="Times New Roman"/>
            </a:endParaRPr>
          </a:p>
        </p:txBody>
      </p:sp>
      <p:sp>
        <p:nvSpPr>
          <p:cNvPr id="115" name="Google Shape;115;p19"/>
          <p:cNvSpPr txBox="1">
            <a:spLocks noGrp="1"/>
          </p:cNvSpPr>
          <p:nvPr>
            <p:ph type="body" idx="1"/>
          </p:nvPr>
        </p:nvSpPr>
        <p:spPr>
          <a:xfrm>
            <a:off x="311700" y="1152475"/>
            <a:ext cx="2931900" cy="3712500"/>
          </a:xfrm>
          <a:prstGeom prst="rect">
            <a:avLst/>
          </a:prstGeom>
        </p:spPr>
        <p:txBody>
          <a:bodyPr spcFirstLastPara="1" wrap="square" lIns="91425" tIns="91425" rIns="91425" bIns="91425" anchor="t" anchorCtr="0">
            <a:noAutofit/>
          </a:bodyPr>
          <a:lstStyle/>
          <a:p>
            <a:pPr marL="457200" lvl="0" indent="-314325" algn="l" rtl="0">
              <a:spcBef>
                <a:spcPts val="0"/>
              </a:spcBef>
              <a:spcAft>
                <a:spcPts val="0"/>
              </a:spcAft>
              <a:buClr>
                <a:schemeClr val="dk1"/>
              </a:buClr>
              <a:buSzPts val="1350"/>
              <a:buFont typeface="Times New Roman"/>
              <a:buChar char="●"/>
            </a:pPr>
            <a:r>
              <a:rPr lang="en" sz="1350">
                <a:solidFill>
                  <a:schemeClr val="dk1"/>
                </a:solidFill>
                <a:latin typeface="Times New Roman"/>
                <a:ea typeface="Times New Roman"/>
                <a:cs typeface="Times New Roman"/>
                <a:sym typeface="Times New Roman"/>
              </a:rPr>
              <a:t>Used to burn off the solid coke   generated in the riser reactor from the catalyst.</a:t>
            </a:r>
            <a:endParaRPr sz="1350">
              <a:solidFill>
                <a:schemeClr val="dk1"/>
              </a:solidFill>
              <a:latin typeface="Times New Roman"/>
              <a:ea typeface="Times New Roman"/>
              <a:cs typeface="Times New Roman"/>
              <a:sym typeface="Times New Roman"/>
            </a:endParaRPr>
          </a:p>
          <a:p>
            <a:pPr marL="457200" lvl="0" indent="0" algn="l" rtl="0">
              <a:spcBef>
                <a:spcPts val="1200"/>
              </a:spcBef>
              <a:spcAft>
                <a:spcPts val="0"/>
              </a:spcAft>
              <a:buNone/>
            </a:pPr>
            <a:endParaRPr sz="1350">
              <a:solidFill>
                <a:schemeClr val="dk1"/>
              </a:solidFill>
              <a:latin typeface="Times New Roman"/>
              <a:ea typeface="Times New Roman"/>
              <a:cs typeface="Times New Roman"/>
              <a:sym typeface="Times New Roman"/>
            </a:endParaRPr>
          </a:p>
          <a:p>
            <a:pPr marL="457200" lvl="0" indent="-314325" algn="l" rtl="0">
              <a:spcBef>
                <a:spcPts val="1200"/>
              </a:spcBef>
              <a:spcAft>
                <a:spcPts val="0"/>
              </a:spcAft>
              <a:buClr>
                <a:schemeClr val="dk1"/>
              </a:buClr>
              <a:buSzPts val="1350"/>
              <a:buFont typeface="Times New Roman"/>
              <a:buChar char="●"/>
            </a:pPr>
            <a:r>
              <a:rPr lang="en" sz="1350">
                <a:solidFill>
                  <a:schemeClr val="dk1"/>
                </a:solidFill>
                <a:latin typeface="Times New Roman"/>
                <a:ea typeface="Times New Roman"/>
                <a:cs typeface="Times New Roman"/>
                <a:sym typeface="Times New Roman"/>
              </a:rPr>
              <a:t>Coke burns and forms CO and CO</a:t>
            </a:r>
            <a:r>
              <a:rPr lang="en" sz="1350" baseline="-25000">
                <a:solidFill>
                  <a:schemeClr val="dk1"/>
                </a:solidFill>
                <a:latin typeface="Times New Roman"/>
                <a:ea typeface="Times New Roman"/>
                <a:cs typeface="Times New Roman"/>
                <a:sym typeface="Times New Roman"/>
              </a:rPr>
              <a:t>2</a:t>
            </a:r>
            <a:r>
              <a:rPr lang="en" sz="1350">
                <a:solidFill>
                  <a:schemeClr val="dk1"/>
                </a:solidFill>
                <a:latin typeface="Times New Roman"/>
                <a:ea typeface="Times New Roman"/>
                <a:cs typeface="Times New Roman"/>
                <a:sym typeface="Times New Roman"/>
              </a:rPr>
              <a:t>.</a:t>
            </a:r>
            <a:endParaRPr sz="1350">
              <a:solidFill>
                <a:schemeClr val="dk1"/>
              </a:solidFill>
              <a:latin typeface="Times New Roman"/>
              <a:ea typeface="Times New Roman"/>
              <a:cs typeface="Times New Roman"/>
              <a:sym typeface="Times New Roman"/>
            </a:endParaRPr>
          </a:p>
          <a:p>
            <a:pPr marL="457200" lvl="0" indent="0" algn="l" rtl="0">
              <a:spcBef>
                <a:spcPts val="1200"/>
              </a:spcBef>
              <a:spcAft>
                <a:spcPts val="0"/>
              </a:spcAft>
              <a:buNone/>
            </a:pPr>
            <a:endParaRPr sz="1350">
              <a:solidFill>
                <a:schemeClr val="dk1"/>
              </a:solidFill>
              <a:latin typeface="Times New Roman"/>
              <a:ea typeface="Times New Roman"/>
              <a:cs typeface="Times New Roman"/>
              <a:sym typeface="Times New Roman"/>
            </a:endParaRPr>
          </a:p>
          <a:p>
            <a:pPr marL="457200" lvl="0" indent="-314325" algn="l" rtl="0">
              <a:spcBef>
                <a:spcPts val="1200"/>
              </a:spcBef>
              <a:spcAft>
                <a:spcPts val="0"/>
              </a:spcAft>
              <a:buClr>
                <a:schemeClr val="dk1"/>
              </a:buClr>
              <a:buSzPts val="1350"/>
              <a:buFont typeface="Times New Roman"/>
              <a:buChar char="●"/>
            </a:pPr>
            <a:r>
              <a:rPr lang="en" sz="1350">
                <a:solidFill>
                  <a:schemeClr val="dk1"/>
                </a:solidFill>
                <a:latin typeface="Times New Roman"/>
                <a:ea typeface="Times New Roman"/>
                <a:cs typeface="Times New Roman"/>
                <a:sym typeface="Times New Roman"/>
              </a:rPr>
              <a:t>The outlet enters a solid cyclone in which the regenerated catalyst is separated from the gases generated from the burning of the coke.</a:t>
            </a:r>
            <a:endParaRPr sz="1350">
              <a:solidFill>
                <a:schemeClr val="dk1"/>
              </a:solidFill>
              <a:latin typeface="Times New Roman"/>
              <a:ea typeface="Times New Roman"/>
              <a:cs typeface="Times New Roman"/>
              <a:sym typeface="Times New Roman"/>
            </a:endParaRPr>
          </a:p>
          <a:p>
            <a:pPr marL="0" lvl="0" indent="0" algn="l" rtl="0">
              <a:spcBef>
                <a:spcPts val="1200"/>
              </a:spcBef>
              <a:spcAft>
                <a:spcPts val="1200"/>
              </a:spcAft>
              <a:buNone/>
            </a:pPr>
            <a:endParaRPr sz="1350">
              <a:latin typeface="Times New Roman"/>
              <a:ea typeface="Times New Roman"/>
              <a:cs typeface="Times New Roman"/>
              <a:sym typeface="Times New Roman"/>
            </a:endParaRPr>
          </a:p>
        </p:txBody>
      </p:sp>
      <p:pic>
        <p:nvPicPr>
          <p:cNvPr id="116" name="Google Shape;116;p19"/>
          <p:cNvPicPr preferRelativeResize="0"/>
          <p:nvPr/>
        </p:nvPicPr>
        <p:blipFill>
          <a:blip r:embed="rId3">
            <a:alphaModFix/>
          </a:blip>
          <a:stretch>
            <a:fillRect/>
          </a:stretch>
        </p:blipFill>
        <p:spPr>
          <a:xfrm>
            <a:off x="3396000" y="1170125"/>
            <a:ext cx="5595599" cy="351081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Times New Roman"/>
                <a:ea typeface="Times New Roman"/>
                <a:cs typeface="Times New Roman"/>
                <a:sym typeface="Times New Roman"/>
              </a:rPr>
              <a:t>CO Boiler</a:t>
            </a:r>
            <a:endParaRPr b="1">
              <a:latin typeface="Times New Roman"/>
              <a:ea typeface="Times New Roman"/>
              <a:cs typeface="Times New Roman"/>
              <a:sym typeface="Times New Roman"/>
            </a:endParaRPr>
          </a:p>
        </p:txBody>
      </p:sp>
      <p:sp>
        <p:nvSpPr>
          <p:cNvPr id="122" name="Google Shape;122;p20"/>
          <p:cNvSpPr txBox="1">
            <a:spLocks noGrp="1"/>
          </p:cNvSpPr>
          <p:nvPr>
            <p:ph type="body" idx="1"/>
          </p:nvPr>
        </p:nvSpPr>
        <p:spPr>
          <a:xfrm>
            <a:off x="311700" y="1152475"/>
            <a:ext cx="2905800" cy="3615900"/>
          </a:xfrm>
          <a:prstGeom prst="rect">
            <a:avLst/>
          </a:prstGeom>
        </p:spPr>
        <p:txBody>
          <a:bodyPr spcFirstLastPara="1" wrap="square" lIns="91425" tIns="91425" rIns="91425" bIns="91425" anchor="t" anchorCtr="0">
            <a:noAutofit/>
          </a:bodyPr>
          <a:lstStyle/>
          <a:p>
            <a:pPr marL="457200" lvl="0" indent="-304800" algn="l" rtl="0">
              <a:lnSpc>
                <a:spcPct val="9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Comprised of a furnace and heat exchanger.</a:t>
            </a:r>
            <a:endParaRPr sz="1200">
              <a:solidFill>
                <a:schemeClr val="dk1"/>
              </a:solidFill>
              <a:latin typeface="Times New Roman"/>
              <a:ea typeface="Times New Roman"/>
              <a:cs typeface="Times New Roman"/>
              <a:sym typeface="Times New Roman"/>
            </a:endParaRPr>
          </a:p>
          <a:p>
            <a:pPr marL="457200" lvl="0" indent="0" algn="l" rtl="0">
              <a:lnSpc>
                <a:spcPct val="95000"/>
              </a:lnSpc>
              <a:spcBef>
                <a:spcPts val="1200"/>
              </a:spcBef>
              <a:spcAft>
                <a:spcPts val="0"/>
              </a:spcAft>
              <a:buNone/>
            </a:pPr>
            <a:endParaRPr sz="1200">
              <a:solidFill>
                <a:schemeClr val="dk1"/>
              </a:solidFill>
              <a:latin typeface="Times New Roman"/>
              <a:ea typeface="Times New Roman"/>
              <a:cs typeface="Times New Roman"/>
              <a:sym typeface="Times New Roman"/>
            </a:endParaRPr>
          </a:p>
          <a:p>
            <a:pPr marL="457200" lvl="0" indent="-304800" algn="l" rtl="0">
              <a:lnSpc>
                <a:spcPct val="95000"/>
              </a:lnSpc>
              <a:spcBef>
                <a:spcPts val="12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Treats the gases coming from the regenerator outlet to ensure that excess CO is not emitted into the environment.</a:t>
            </a:r>
            <a:endParaRPr sz="1200">
              <a:solidFill>
                <a:schemeClr val="dk1"/>
              </a:solidFill>
              <a:latin typeface="Times New Roman"/>
              <a:ea typeface="Times New Roman"/>
              <a:cs typeface="Times New Roman"/>
              <a:sym typeface="Times New Roman"/>
            </a:endParaRPr>
          </a:p>
          <a:p>
            <a:pPr marL="457200" lvl="0" indent="0" algn="l" rtl="0">
              <a:lnSpc>
                <a:spcPct val="95000"/>
              </a:lnSpc>
              <a:spcBef>
                <a:spcPts val="1200"/>
              </a:spcBef>
              <a:spcAft>
                <a:spcPts val="0"/>
              </a:spcAft>
              <a:buNone/>
            </a:pPr>
            <a:endParaRPr sz="1200">
              <a:solidFill>
                <a:schemeClr val="dk1"/>
              </a:solidFill>
              <a:latin typeface="Times New Roman"/>
              <a:ea typeface="Times New Roman"/>
              <a:cs typeface="Times New Roman"/>
              <a:sym typeface="Times New Roman"/>
            </a:endParaRPr>
          </a:p>
          <a:p>
            <a:pPr marL="457200" lvl="0" indent="-304800" algn="l" rtl="0">
              <a:lnSpc>
                <a:spcPct val="95000"/>
              </a:lnSpc>
              <a:spcBef>
                <a:spcPts val="12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Reactions have also been included to model the formation of nitrogen based pollutants during combustion.</a:t>
            </a:r>
            <a:endParaRPr sz="1200">
              <a:solidFill>
                <a:schemeClr val="dk1"/>
              </a:solidFill>
              <a:latin typeface="Times New Roman"/>
              <a:ea typeface="Times New Roman"/>
              <a:cs typeface="Times New Roman"/>
              <a:sym typeface="Times New Roman"/>
            </a:endParaRPr>
          </a:p>
          <a:p>
            <a:pPr marL="457200" lvl="0" indent="0" algn="l" rtl="0">
              <a:lnSpc>
                <a:spcPct val="95000"/>
              </a:lnSpc>
              <a:spcBef>
                <a:spcPts val="1200"/>
              </a:spcBef>
              <a:spcAft>
                <a:spcPts val="0"/>
              </a:spcAft>
              <a:buNone/>
            </a:pPr>
            <a:endParaRPr sz="1200">
              <a:solidFill>
                <a:schemeClr val="dk1"/>
              </a:solidFill>
              <a:latin typeface="Times New Roman"/>
              <a:ea typeface="Times New Roman"/>
              <a:cs typeface="Times New Roman"/>
              <a:sym typeface="Times New Roman"/>
            </a:endParaRPr>
          </a:p>
          <a:p>
            <a:pPr marL="457200" lvl="0" indent="-304800" algn="l" rtl="0">
              <a:lnSpc>
                <a:spcPct val="95000"/>
              </a:lnSpc>
              <a:spcBef>
                <a:spcPts val="12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 hot flue gases that are emitted enter a heat exchanger where they are used to heat water to generate steam.</a:t>
            </a:r>
            <a:endParaRPr sz="1200">
              <a:solidFill>
                <a:schemeClr val="dk1"/>
              </a:solidFill>
              <a:latin typeface="Times New Roman"/>
              <a:ea typeface="Times New Roman"/>
              <a:cs typeface="Times New Roman"/>
              <a:sym typeface="Times New Roman"/>
            </a:endParaRPr>
          </a:p>
          <a:p>
            <a:pPr marL="0" lvl="0" indent="0" algn="l" rtl="0">
              <a:spcBef>
                <a:spcPts val="1200"/>
              </a:spcBef>
              <a:spcAft>
                <a:spcPts val="1200"/>
              </a:spcAft>
              <a:buSzPts val="935"/>
              <a:buNone/>
            </a:pPr>
            <a:endParaRPr sz="1200">
              <a:latin typeface="Times New Roman"/>
              <a:ea typeface="Times New Roman"/>
              <a:cs typeface="Times New Roman"/>
              <a:sym typeface="Times New Roman"/>
            </a:endParaRPr>
          </a:p>
        </p:txBody>
      </p:sp>
      <p:pic>
        <p:nvPicPr>
          <p:cNvPr id="123" name="Google Shape;123;p20"/>
          <p:cNvPicPr preferRelativeResize="0"/>
          <p:nvPr/>
        </p:nvPicPr>
        <p:blipFill>
          <a:blip r:embed="rId3">
            <a:alphaModFix/>
          </a:blip>
          <a:stretch>
            <a:fillRect/>
          </a:stretch>
        </p:blipFill>
        <p:spPr>
          <a:xfrm>
            <a:off x="3369900" y="1170125"/>
            <a:ext cx="5621700" cy="363805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21"/>
          <p:cNvPicPr preferRelativeResize="0"/>
          <p:nvPr/>
        </p:nvPicPr>
        <p:blipFill>
          <a:blip r:embed="rId3">
            <a:alphaModFix/>
          </a:blip>
          <a:stretch>
            <a:fillRect/>
          </a:stretch>
        </p:blipFill>
        <p:spPr>
          <a:xfrm>
            <a:off x="142100" y="604650"/>
            <a:ext cx="5539300" cy="4157826"/>
          </a:xfrm>
          <a:prstGeom prst="rect">
            <a:avLst/>
          </a:prstGeom>
          <a:noFill/>
          <a:ln>
            <a:noFill/>
          </a:ln>
        </p:spPr>
      </p:pic>
      <p:sp>
        <p:nvSpPr>
          <p:cNvPr id="129" name="Google Shape;129;p21"/>
          <p:cNvSpPr txBox="1"/>
          <p:nvPr/>
        </p:nvSpPr>
        <p:spPr>
          <a:xfrm>
            <a:off x="199075" y="65425"/>
            <a:ext cx="5042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latin typeface="Times New Roman"/>
                <a:ea typeface="Times New Roman"/>
                <a:cs typeface="Times New Roman"/>
                <a:sym typeface="Times New Roman"/>
              </a:rPr>
              <a:t>Petroleum Product Fractionation (Zone 2)</a:t>
            </a:r>
            <a:endParaRPr sz="2000" b="1">
              <a:latin typeface="Times New Roman"/>
              <a:ea typeface="Times New Roman"/>
              <a:cs typeface="Times New Roman"/>
              <a:sym typeface="Times New Roman"/>
            </a:endParaRPr>
          </a:p>
        </p:txBody>
      </p:sp>
      <p:graphicFrame>
        <p:nvGraphicFramePr>
          <p:cNvPr id="130" name="Google Shape;130;p21"/>
          <p:cNvGraphicFramePr/>
          <p:nvPr/>
        </p:nvGraphicFramePr>
        <p:xfrm>
          <a:off x="5793450" y="739125"/>
          <a:ext cx="3223575" cy="2270610"/>
        </p:xfrm>
        <a:graphic>
          <a:graphicData uri="http://schemas.openxmlformats.org/drawingml/2006/table">
            <a:tbl>
              <a:tblPr>
                <a:noFill/>
                <a:tableStyleId>{57212116-5650-4826-89F4-7B63534F38AA}</a:tableStyleId>
              </a:tblPr>
              <a:tblGrid>
                <a:gridCol w="1800975">
                  <a:extLst>
                    <a:ext uri="{9D8B030D-6E8A-4147-A177-3AD203B41FA5}">
                      <a16:colId xmlns:a16="http://schemas.microsoft.com/office/drawing/2014/main" val="20000"/>
                    </a:ext>
                  </a:extLst>
                </a:gridCol>
                <a:gridCol w="720200">
                  <a:extLst>
                    <a:ext uri="{9D8B030D-6E8A-4147-A177-3AD203B41FA5}">
                      <a16:colId xmlns:a16="http://schemas.microsoft.com/office/drawing/2014/main" val="20001"/>
                    </a:ext>
                  </a:extLst>
                </a:gridCol>
                <a:gridCol w="702400">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r>
                        <a:rPr lang="en" sz="1700" b="1">
                          <a:latin typeface="Times New Roman"/>
                          <a:ea typeface="Times New Roman"/>
                          <a:cs typeface="Times New Roman"/>
                          <a:sym typeface="Times New Roman"/>
                        </a:rPr>
                        <a:t>Compound</a:t>
                      </a:r>
                      <a:endParaRPr sz="1700" b="1">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 sz="1700" b="1">
                          <a:latin typeface="Times New Roman"/>
                          <a:ea typeface="Times New Roman"/>
                          <a:cs typeface="Times New Roman"/>
                          <a:sym typeface="Times New Roman"/>
                        </a:rPr>
                        <a:t>GLN</a:t>
                      </a:r>
                      <a:endParaRPr sz="1700" b="1">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 sz="1700" b="1">
                          <a:latin typeface="Times New Roman"/>
                          <a:ea typeface="Times New Roman"/>
                          <a:cs typeface="Times New Roman"/>
                          <a:sym typeface="Times New Roman"/>
                        </a:rPr>
                        <a:t>LCO</a:t>
                      </a:r>
                      <a:endParaRPr sz="1700" b="1">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Purity (wt%)</a:t>
                      </a:r>
                      <a:endParaRPr sz="1800">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800">
                          <a:latin typeface="Times New Roman"/>
                          <a:ea typeface="Times New Roman"/>
                          <a:cs typeface="Times New Roman"/>
                          <a:sym typeface="Times New Roman"/>
                        </a:rPr>
                        <a:t>99.8</a:t>
                      </a:r>
                      <a:endParaRPr sz="1800">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800">
                          <a:latin typeface="Times New Roman"/>
                          <a:ea typeface="Times New Roman"/>
                          <a:cs typeface="Times New Roman"/>
                          <a:sym typeface="Times New Roman"/>
                        </a:rPr>
                        <a:t>98.6</a:t>
                      </a:r>
                      <a:endParaRPr sz="1800">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Recovery (wt%)</a:t>
                      </a:r>
                      <a:endParaRPr sz="1800">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800">
                          <a:latin typeface="Times New Roman"/>
                          <a:ea typeface="Times New Roman"/>
                          <a:cs typeface="Times New Roman"/>
                          <a:sym typeface="Times New Roman"/>
                        </a:rPr>
                        <a:t>99.5</a:t>
                      </a:r>
                      <a:endParaRPr sz="1800">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800">
                          <a:latin typeface="Times New Roman"/>
                          <a:ea typeface="Times New Roman"/>
                          <a:cs typeface="Times New Roman"/>
                          <a:sym typeface="Times New Roman"/>
                        </a:rPr>
                        <a:t>99.0</a:t>
                      </a:r>
                      <a:endParaRPr sz="1800">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Stage No.</a:t>
                      </a:r>
                      <a:endParaRPr sz="1800">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800">
                          <a:latin typeface="Times New Roman"/>
                          <a:ea typeface="Times New Roman"/>
                          <a:cs typeface="Times New Roman"/>
                          <a:sym typeface="Times New Roman"/>
                        </a:rPr>
                        <a:t>6</a:t>
                      </a:r>
                      <a:endParaRPr sz="1800">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800">
                          <a:latin typeface="Times New Roman"/>
                          <a:ea typeface="Times New Roman"/>
                          <a:cs typeface="Times New Roman"/>
                          <a:sym typeface="Times New Roman"/>
                        </a:rPr>
                        <a:t>14</a:t>
                      </a:r>
                      <a:endParaRPr sz="1800">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Flow Rate (kg/s)</a:t>
                      </a:r>
                      <a:endParaRPr sz="1800">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800">
                          <a:latin typeface="Times New Roman"/>
                          <a:ea typeface="Times New Roman"/>
                          <a:cs typeface="Times New Roman"/>
                          <a:sym typeface="Times New Roman"/>
                        </a:rPr>
                        <a:t>17.79</a:t>
                      </a:r>
                      <a:endParaRPr sz="1800">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800">
                          <a:latin typeface="Times New Roman"/>
                          <a:ea typeface="Times New Roman"/>
                          <a:cs typeface="Times New Roman"/>
                          <a:sym typeface="Times New Roman"/>
                        </a:rPr>
                        <a:t>6.65</a:t>
                      </a:r>
                      <a:endParaRPr sz="1800">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bl>
          </a:graphicData>
        </a:graphic>
      </p:graphicFrame>
      <p:sp>
        <p:nvSpPr>
          <p:cNvPr id="131" name="Google Shape;131;p21"/>
          <p:cNvSpPr txBox="1"/>
          <p:nvPr/>
        </p:nvSpPr>
        <p:spPr>
          <a:xfrm>
            <a:off x="5793488" y="3079100"/>
            <a:ext cx="3223500" cy="1800900"/>
          </a:xfrm>
          <a:prstGeom prst="rect">
            <a:avLst/>
          </a:prstGeom>
          <a:noFill/>
          <a:ln w="9525" cap="flat" cmpd="sng">
            <a:solidFill>
              <a:srgbClr val="FF0000"/>
            </a:solidFill>
            <a:prstDash val="dot"/>
            <a:round/>
            <a:headEnd type="none" w="sm" len="sm"/>
            <a:tailEnd type="none" w="sm" len="sm"/>
          </a:ln>
        </p:spPr>
        <p:txBody>
          <a:bodyPr spcFirstLastPara="1" wrap="square" lIns="91425" tIns="91425" rIns="91425" bIns="91425" anchor="t" anchorCtr="0">
            <a:spAutoFit/>
          </a:bodyPr>
          <a:lstStyle/>
          <a:p>
            <a:pPr marL="457200" lvl="0" indent="-323850" algn="l" rtl="0">
              <a:spcBef>
                <a:spcPts val="0"/>
              </a:spcBef>
              <a:spcAft>
                <a:spcPts val="0"/>
              </a:spcAft>
              <a:buSzPts val="1500"/>
              <a:buFont typeface="Times New Roman"/>
              <a:buChar char="●"/>
            </a:pPr>
            <a:r>
              <a:rPr lang="en" sz="1500">
                <a:latin typeface="Times New Roman"/>
                <a:ea typeface="Times New Roman"/>
                <a:cs typeface="Times New Roman"/>
                <a:sym typeface="Times New Roman"/>
              </a:rPr>
              <a:t>Lighter gases (LPG and DG) comprise the overhead distillate and are further separated</a:t>
            </a:r>
            <a:endParaRPr sz="1500">
              <a:latin typeface="Times New Roman"/>
              <a:ea typeface="Times New Roman"/>
              <a:cs typeface="Times New Roman"/>
              <a:sym typeface="Times New Roman"/>
            </a:endParaRPr>
          </a:p>
          <a:p>
            <a:pPr marL="0" lvl="0" indent="0" algn="l" rtl="0">
              <a:spcBef>
                <a:spcPts val="0"/>
              </a:spcBef>
              <a:spcAft>
                <a:spcPts val="0"/>
              </a:spcAft>
              <a:buNone/>
            </a:pPr>
            <a:endParaRPr sz="1500">
              <a:latin typeface="Times New Roman"/>
              <a:ea typeface="Times New Roman"/>
              <a:cs typeface="Times New Roman"/>
              <a:sym typeface="Times New Roman"/>
            </a:endParaRPr>
          </a:p>
          <a:p>
            <a:pPr marL="457200" lvl="0" indent="-323850" algn="l" rtl="0">
              <a:spcBef>
                <a:spcPts val="0"/>
              </a:spcBef>
              <a:spcAft>
                <a:spcPts val="0"/>
              </a:spcAft>
              <a:buSzPts val="1500"/>
              <a:buFont typeface="Times New Roman"/>
              <a:buChar char="●"/>
            </a:pPr>
            <a:r>
              <a:rPr lang="en" sz="1500">
                <a:latin typeface="Times New Roman"/>
                <a:ea typeface="Times New Roman"/>
                <a:cs typeface="Times New Roman"/>
                <a:sym typeface="Times New Roman"/>
              </a:rPr>
              <a:t>Bottoms product (Slurry) contains unreacted gas oil </a:t>
            </a:r>
            <a:endParaRPr sz="1500">
              <a:latin typeface="Times New Roman"/>
              <a:ea typeface="Times New Roman"/>
              <a:cs typeface="Times New Roman"/>
              <a:sym typeface="Times New Roman"/>
            </a:endParaRPr>
          </a:p>
          <a:p>
            <a:pPr marL="457200" lvl="0" indent="0" algn="l" rtl="0">
              <a:spcBef>
                <a:spcPts val="0"/>
              </a:spcBef>
              <a:spcAft>
                <a:spcPts val="0"/>
              </a:spcAft>
              <a:buNone/>
            </a:pPr>
            <a:r>
              <a:rPr lang="en" sz="1500">
                <a:latin typeface="Times New Roman"/>
                <a:ea typeface="Times New Roman"/>
                <a:cs typeface="Times New Roman"/>
                <a:sym typeface="Times New Roman"/>
              </a:rPr>
              <a:t>and ~ 4 wt% LCO</a:t>
            </a:r>
            <a:endParaRPr sz="150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3703</Words>
  <Application>Microsoft Office PowerPoint</Application>
  <PresentationFormat>On-screen Show (16:9)</PresentationFormat>
  <Paragraphs>264</Paragraphs>
  <Slides>33</Slides>
  <Notes>33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33</vt:i4>
      </vt:variant>
    </vt:vector>
  </HeadingPairs>
  <TitlesOfParts>
    <vt:vector size="36" baseType="lpstr">
      <vt:lpstr>Arial</vt:lpstr>
      <vt:lpstr>Times New Roman</vt:lpstr>
      <vt:lpstr>Simple Light</vt:lpstr>
      <vt:lpstr>Fluid Catalytic Cracking: Process Design and Economics</vt:lpstr>
      <vt:lpstr>Introduction </vt:lpstr>
      <vt:lpstr>Overall Process: Zone-by-Zone Breakdown</vt:lpstr>
      <vt:lpstr>Reactants and Products of Gas Oil Catalytic Cracking</vt:lpstr>
      <vt:lpstr>PowerPoint Presentation</vt:lpstr>
      <vt:lpstr>PowerPoint Presentation</vt:lpstr>
      <vt:lpstr>Regenerator</vt:lpstr>
      <vt:lpstr>CO Boiler</vt:lpstr>
      <vt:lpstr>PowerPoint Presentation</vt:lpstr>
      <vt:lpstr>Petroleum Product Fractionation (Zone 2)</vt:lpstr>
      <vt:lpstr>Breakdown of Capital Investment</vt:lpstr>
      <vt:lpstr>Economic Analysis (Annual Sales and Cost of Materials) </vt:lpstr>
      <vt:lpstr>Breakdown of Total Operation and Maintenance Costs</vt:lpstr>
      <vt:lpstr>Revenue, Costs, Profit, ROI, and Payback Period</vt:lpstr>
      <vt:lpstr>Environment, Health, and Safety </vt:lpstr>
      <vt:lpstr>Environment, Health, and Safety </vt:lpstr>
      <vt:lpstr>PowerPoint Presentation</vt:lpstr>
      <vt:lpstr>PowerPoint Presentation</vt:lpstr>
      <vt:lpstr>Applications</vt:lpstr>
      <vt:lpstr>Thermal cracking vs. Catalytic cracking</vt:lpstr>
      <vt:lpstr>Process Flow Diagram</vt:lpstr>
      <vt:lpstr>PowerPoint Presentation</vt:lpstr>
      <vt:lpstr>Zone 2: Product Separation and Purification</vt:lpstr>
      <vt:lpstr>Zone 3: Flue Gas Treatment and Heat Recovery</vt:lpstr>
      <vt:lpstr>Full Set of Regenerator and CO Boiler Reactions</vt:lpstr>
      <vt:lpstr>Overall Mass Balance</vt:lpstr>
      <vt:lpstr>Overall Energy Balance</vt:lpstr>
      <vt:lpstr>Deriving Lumped Reactions (Part 1)</vt:lpstr>
      <vt:lpstr>Deriving Lumped Reactions (Part 2) </vt:lpstr>
      <vt:lpstr>Deriving Lumped Reactions (Part 3)</vt:lpstr>
      <vt:lpstr>Economic Analysis (Capital Investment Summary)</vt:lpstr>
      <vt:lpstr>Materials and Products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Fluid Catalytic Cracking: Process Design and Economics</dc:title>
  <cp:lastModifiedBy>Basir Miah</cp:lastModifiedBy>
  <cp:revision>4</cp:revision>
  <dcterms:modified xsi:type="dcterms:W3CDTF">2023-01-03T17:03:37Z</dcterms:modified>
</cp:coreProperties>
</file>